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sldIdLst>
    <p:sldId id="379" r:id="rId2"/>
    <p:sldId id="493" r:id="rId3"/>
    <p:sldId id="291" r:id="rId4"/>
    <p:sldId id="381" r:id="rId5"/>
    <p:sldId id="382" r:id="rId6"/>
    <p:sldId id="383" r:id="rId7"/>
    <p:sldId id="384" r:id="rId8"/>
    <p:sldId id="385" r:id="rId9"/>
    <p:sldId id="386" r:id="rId10"/>
    <p:sldId id="387" r:id="rId11"/>
    <p:sldId id="388" r:id="rId12"/>
    <p:sldId id="389" r:id="rId13"/>
    <p:sldId id="390" r:id="rId14"/>
    <p:sldId id="391" r:id="rId15"/>
    <p:sldId id="392" r:id="rId16"/>
    <p:sldId id="393" r:id="rId17"/>
    <p:sldId id="394" r:id="rId18"/>
    <p:sldId id="395" r:id="rId19"/>
    <p:sldId id="396" r:id="rId20"/>
    <p:sldId id="397" r:id="rId21"/>
    <p:sldId id="398" r:id="rId22"/>
    <p:sldId id="399" r:id="rId23"/>
    <p:sldId id="494" r:id="rId24"/>
    <p:sldId id="400" r:id="rId25"/>
    <p:sldId id="401" r:id="rId26"/>
    <p:sldId id="403" r:id="rId27"/>
    <p:sldId id="404" r:id="rId28"/>
    <p:sldId id="405" r:id="rId29"/>
    <p:sldId id="406" r:id="rId30"/>
    <p:sldId id="407" r:id="rId31"/>
    <p:sldId id="409" r:id="rId32"/>
    <p:sldId id="411" r:id="rId33"/>
    <p:sldId id="408" r:id="rId34"/>
    <p:sldId id="412" r:id="rId35"/>
    <p:sldId id="402" r:id="rId36"/>
    <p:sldId id="413" r:id="rId37"/>
    <p:sldId id="414" r:id="rId38"/>
    <p:sldId id="415" r:id="rId39"/>
    <p:sldId id="416" r:id="rId40"/>
    <p:sldId id="417" r:id="rId41"/>
    <p:sldId id="418" r:id="rId42"/>
    <p:sldId id="419" r:id="rId43"/>
    <p:sldId id="423" r:id="rId44"/>
    <p:sldId id="421" r:id="rId45"/>
    <p:sldId id="422" r:id="rId46"/>
    <p:sldId id="424" r:id="rId47"/>
    <p:sldId id="425" r:id="rId48"/>
    <p:sldId id="426" r:id="rId49"/>
    <p:sldId id="380" r:id="rId50"/>
    <p:sldId id="338" r:id="rId51"/>
    <p:sldId id="332" r:id="rId52"/>
    <p:sldId id="334" r:id="rId53"/>
    <p:sldId id="335" r:id="rId54"/>
    <p:sldId id="349" r:id="rId55"/>
    <p:sldId id="350" r:id="rId56"/>
    <p:sldId id="355" r:id="rId57"/>
    <p:sldId id="356" r:id="rId58"/>
    <p:sldId id="376" r:id="rId59"/>
  </p:sldIdLst>
  <p:sldSz cx="9144000" cy="6858000" type="screen4x3"/>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250" autoAdjust="0"/>
  </p:normalViewPr>
  <p:slideViewPr>
    <p:cSldViewPr>
      <p:cViewPr varScale="1">
        <p:scale>
          <a:sx n="110" d="100"/>
          <a:sy n="110" d="100"/>
        </p:scale>
        <p:origin x="1566"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29.jpg>
</file>

<file path=ppt/media/image3.png>
</file>

<file path=ppt/media/image30.png>
</file>

<file path=ppt/media/image31.jpg>
</file>

<file path=ppt/media/image32.jpeg>
</file>

<file path=ppt/media/image33.jpg>
</file>

<file path=ppt/media/image34.png>
</file>

<file path=ppt/media/image35.png>
</file>

<file path=ppt/media/image36.jpg>
</file>

<file path=ppt/media/image37.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MX"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445F07-8756-451B-A938-0248325FC7BB}" type="datetimeFigureOut">
              <a:rPr lang="es-MX" smtClean="0"/>
              <a:t>09/04/2023</a:t>
            </a:fld>
            <a:endParaRPr lang="es-MX"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MX"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MX"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93AEC0-242E-4FA7-9D3C-51E1036AC3CB}" type="slidenum">
              <a:rPr lang="es-MX" smtClean="0"/>
              <a:t>‹Nº›</a:t>
            </a:fld>
            <a:endParaRPr lang="es-MX" dirty="0"/>
          </a:p>
        </p:txBody>
      </p:sp>
    </p:spTree>
    <p:extLst>
      <p:ext uri="{BB962C8B-B14F-4D97-AF65-F5344CB8AC3E}">
        <p14:creationId xmlns:p14="http://schemas.microsoft.com/office/powerpoint/2010/main" val="3817066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MX" dirty="0"/>
          </a:p>
        </p:txBody>
      </p:sp>
      <p:sp>
        <p:nvSpPr>
          <p:cNvPr id="4" name="3 Marcador de número de diapositiva"/>
          <p:cNvSpPr>
            <a:spLocks noGrp="1"/>
          </p:cNvSpPr>
          <p:nvPr>
            <p:ph type="sldNum" sz="quarter" idx="10"/>
          </p:nvPr>
        </p:nvSpPr>
        <p:spPr/>
        <p:txBody>
          <a:bodyPr/>
          <a:lstStyle/>
          <a:p>
            <a:fld id="{5993AEC0-242E-4FA7-9D3C-51E1036AC3CB}" type="slidenum">
              <a:rPr lang="es-MX" smtClean="0"/>
              <a:t>1</a:t>
            </a:fld>
            <a:endParaRPr lang="es-MX" dirty="0"/>
          </a:p>
        </p:txBody>
      </p:sp>
    </p:spTree>
    <p:extLst>
      <p:ext uri="{BB962C8B-B14F-4D97-AF65-F5344CB8AC3E}">
        <p14:creationId xmlns:p14="http://schemas.microsoft.com/office/powerpoint/2010/main" val="18114487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2C37E12-7BA8-4D7D-97C4-7447F658F427}" type="slidenum">
              <a:rPr lang="es-ES" altLang="es-MX"/>
              <a:pPr/>
              <a:t>56</a:t>
            </a:fld>
            <a:endParaRPr lang="es-ES" altLang="es-MX"/>
          </a:p>
        </p:txBody>
      </p:sp>
      <p:sp>
        <p:nvSpPr>
          <p:cNvPr id="595970" name="Rectangle 2"/>
          <p:cNvSpPr>
            <a:spLocks noGrp="1" noRot="1" noChangeAspect="1" noChangeArrowheads="1"/>
          </p:cNvSpPr>
          <p:nvPr>
            <p:ph type="sldImg"/>
          </p:nvPr>
        </p:nvSpPr>
        <p:spPr bwMode="auto">
          <a:xfrm>
            <a:off x="1138238" y="695325"/>
            <a:ext cx="4583112" cy="3436938"/>
          </a:xfrm>
          <a:prstGeom prst="rect">
            <a:avLst/>
          </a:prstGeom>
          <a:noFill/>
          <a:ln w="12700" cap="flat">
            <a:solidFill>
              <a:schemeClr val="tx1"/>
            </a:solidFill>
            <a:miter lim="800000"/>
            <a:headEnd/>
            <a:tailEnd/>
          </a:ln>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sp>
      <p:sp>
        <p:nvSpPr>
          <p:cNvPr id="595971" name="Rectangle 3"/>
          <p:cNvSpPr>
            <a:spLocks noGrp="1" noChangeArrowheads="1"/>
          </p:cNvSpPr>
          <p:nvPr>
            <p:ph type="body" idx="1"/>
          </p:nvPr>
        </p:nvSpPr>
        <p:spPr bwMode="auto">
          <a:xfrm>
            <a:off x="914400" y="4370388"/>
            <a:ext cx="5029200" cy="4138612"/>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2341" tIns="46953" rIns="92341" bIns="46953"/>
          <a:lstStyle/>
          <a:p>
            <a:endParaRPr lang="es-ES" altLang="es-MX" dirty="0"/>
          </a:p>
        </p:txBody>
      </p:sp>
    </p:spTree>
    <p:extLst>
      <p:ext uri="{BB962C8B-B14F-4D97-AF65-F5344CB8AC3E}">
        <p14:creationId xmlns:p14="http://schemas.microsoft.com/office/powerpoint/2010/main" val="10145692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1 Marcador de imagen de diapositiva"/>
          <p:cNvSpPr>
            <a:spLocks noGrp="1" noRot="1" noChangeAspect="1" noTextEdit="1"/>
          </p:cNvSpPr>
          <p:nvPr>
            <p:ph type="sldImg"/>
          </p:nvPr>
        </p:nvSpPr>
        <p:spPr>
          <a:ln/>
        </p:spPr>
      </p:sp>
      <p:sp>
        <p:nvSpPr>
          <p:cNvPr id="59395" name="2 Marcador de notas"/>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MX" altLang="es-MX"/>
          </a:p>
        </p:txBody>
      </p:sp>
      <p:sp>
        <p:nvSpPr>
          <p:cNvPr id="59396" name="3 Marcador de número de diapositiva"/>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defRPr>
            </a:lvl1pPr>
            <a:lvl2pPr marL="742950" indent="-285750" eaLnBrk="0" hangingPunct="0">
              <a:spcBef>
                <a:spcPct val="30000"/>
              </a:spcBef>
              <a:defRPr sz="1200">
                <a:solidFill>
                  <a:schemeClr val="tx1"/>
                </a:solidFill>
                <a:latin typeface="Times New Roman" pitchFamily="18" charset="0"/>
              </a:defRPr>
            </a:lvl2pPr>
            <a:lvl3pPr marL="1143000" indent="-228600" eaLnBrk="0" hangingPunct="0">
              <a:spcBef>
                <a:spcPct val="30000"/>
              </a:spcBef>
              <a:defRPr sz="1200">
                <a:solidFill>
                  <a:schemeClr val="tx1"/>
                </a:solidFill>
                <a:latin typeface="Times New Roman" pitchFamily="18" charset="0"/>
              </a:defRPr>
            </a:lvl3pPr>
            <a:lvl4pPr marL="1600200" indent="-228600" eaLnBrk="0" hangingPunct="0">
              <a:spcBef>
                <a:spcPct val="30000"/>
              </a:spcBef>
              <a:defRPr sz="1200">
                <a:solidFill>
                  <a:schemeClr val="tx1"/>
                </a:solidFill>
                <a:latin typeface="Times New Roman" pitchFamily="18" charset="0"/>
              </a:defRPr>
            </a:lvl4pPr>
            <a:lvl5pPr marL="2057400" indent="-228600" eaLnBrk="0" hangingPunct="0">
              <a:spcBef>
                <a:spcPct val="30000"/>
              </a:spcBef>
              <a:defRPr sz="1200">
                <a:solidFill>
                  <a:schemeClr val="tx1"/>
                </a:solidFill>
                <a:latin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defRPr>
            </a:lvl9pPr>
          </a:lstStyle>
          <a:p>
            <a:pPr>
              <a:spcBef>
                <a:spcPct val="0"/>
              </a:spcBef>
            </a:pPr>
            <a:fld id="{5FF36418-BE35-4379-AB8C-F4D62D4C09A6}" type="slidenum">
              <a:rPr lang="es-MX" altLang="es-MX" smtClean="0"/>
              <a:pPr>
                <a:spcBef>
                  <a:spcPct val="0"/>
                </a:spcBef>
              </a:pPr>
              <a:t>20</a:t>
            </a:fld>
            <a:endParaRPr lang="es-MX" altLang="es-MX"/>
          </a:p>
        </p:txBody>
      </p:sp>
    </p:spTree>
    <p:extLst>
      <p:ext uri="{BB962C8B-B14F-4D97-AF65-F5344CB8AC3E}">
        <p14:creationId xmlns:p14="http://schemas.microsoft.com/office/powerpoint/2010/main" val="4466514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1 Marcador de imagen de diapositiva"/>
          <p:cNvSpPr>
            <a:spLocks noGrp="1" noRot="1" noChangeAspect="1" noTextEdit="1"/>
          </p:cNvSpPr>
          <p:nvPr>
            <p:ph type="sldImg"/>
          </p:nvPr>
        </p:nvSpPr>
        <p:spPr>
          <a:ln/>
        </p:spPr>
      </p:sp>
      <p:sp>
        <p:nvSpPr>
          <p:cNvPr id="60419" name="2 Marcador de notas"/>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MX" altLang="es-MX"/>
          </a:p>
        </p:txBody>
      </p:sp>
      <p:sp>
        <p:nvSpPr>
          <p:cNvPr id="60420" name="3 Marcador de número de diapositiva"/>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defRPr>
            </a:lvl1pPr>
            <a:lvl2pPr marL="742950" indent="-285750" eaLnBrk="0" hangingPunct="0">
              <a:spcBef>
                <a:spcPct val="30000"/>
              </a:spcBef>
              <a:defRPr sz="1200">
                <a:solidFill>
                  <a:schemeClr val="tx1"/>
                </a:solidFill>
                <a:latin typeface="Times New Roman" pitchFamily="18" charset="0"/>
              </a:defRPr>
            </a:lvl2pPr>
            <a:lvl3pPr marL="1143000" indent="-228600" eaLnBrk="0" hangingPunct="0">
              <a:spcBef>
                <a:spcPct val="30000"/>
              </a:spcBef>
              <a:defRPr sz="1200">
                <a:solidFill>
                  <a:schemeClr val="tx1"/>
                </a:solidFill>
                <a:latin typeface="Times New Roman" pitchFamily="18" charset="0"/>
              </a:defRPr>
            </a:lvl3pPr>
            <a:lvl4pPr marL="1600200" indent="-228600" eaLnBrk="0" hangingPunct="0">
              <a:spcBef>
                <a:spcPct val="30000"/>
              </a:spcBef>
              <a:defRPr sz="1200">
                <a:solidFill>
                  <a:schemeClr val="tx1"/>
                </a:solidFill>
                <a:latin typeface="Times New Roman" pitchFamily="18" charset="0"/>
              </a:defRPr>
            </a:lvl4pPr>
            <a:lvl5pPr marL="2057400" indent="-228600" eaLnBrk="0" hangingPunct="0">
              <a:spcBef>
                <a:spcPct val="30000"/>
              </a:spcBef>
              <a:defRPr sz="1200">
                <a:solidFill>
                  <a:schemeClr val="tx1"/>
                </a:solidFill>
                <a:latin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defRPr>
            </a:lvl9pPr>
          </a:lstStyle>
          <a:p>
            <a:pPr>
              <a:spcBef>
                <a:spcPct val="0"/>
              </a:spcBef>
            </a:pPr>
            <a:fld id="{E70DD6A2-591C-4899-A79A-5C91AFB5796D}" type="slidenum">
              <a:rPr lang="es-MX" altLang="es-MX" smtClean="0"/>
              <a:pPr>
                <a:spcBef>
                  <a:spcPct val="0"/>
                </a:spcBef>
              </a:pPr>
              <a:t>21</a:t>
            </a:fld>
            <a:endParaRPr lang="es-MX" altLang="es-MX"/>
          </a:p>
        </p:txBody>
      </p:sp>
    </p:spTree>
    <p:extLst>
      <p:ext uri="{BB962C8B-B14F-4D97-AF65-F5344CB8AC3E}">
        <p14:creationId xmlns:p14="http://schemas.microsoft.com/office/powerpoint/2010/main" val="6557131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50</a:t>
            </a:fld>
            <a:endParaRPr lang="es-MX" dirty="0"/>
          </a:p>
        </p:txBody>
      </p:sp>
    </p:spTree>
    <p:extLst>
      <p:ext uri="{BB962C8B-B14F-4D97-AF65-F5344CB8AC3E}">
        <p14:creationId xmlns:p14="http://schemas.microsoft.com/office/powerpoint/2010/main" val="12400827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51</a:t>
            </a:fld>
            <a:endParaRPr lang="es-MX" dirty="0"/>
          </a:p>
        </p:txBody>
      </p:sp>
    </p:spTree>
    <p:extLst>
      <p:ext uri="{BB962C8B-B14F-4D97-AF65-F5344CB8AC3E}">
        <p14:creationId xmlns:p14="http://schemas.microsoft.com/office/powerpoint/2010/main" val="28147593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52</a:t>
            </a:fld>
            <a:endParaRPr lang="es-MX" dirty="0"/>
          </a:p>
        </p:txBody>
      </p:sp>
    </p:spTree>
    <p:extLst>
      <p:ext uri="{BB962C8B-B14F-4D97-AF65-F5344CB8AC3E}">
        <p14:creationId xmlns:p14="http://schemas.microsoft.com/office/powerpoint/2010/main" val="40054662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53</a:t>
            </a:fld>
            <a:endParaRPr lang="es-MX" dirty="0"/>
          </a:p>
        </p:txBody>
      </p:sp>
    </p:spTree>
    <p:extLst>
      <p:ext uri="{BB962C8B-B14F-4D97-AF65-F5344CB8AC3E}">
        <p14:creationId xmlns:p14="http://schemas.microsoft.com/office/powerpoint/2010/main" val="19702512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54</a:t>
            </a:fld>
            <a:endParaRPr lang="es-MX" dirty="0"/>
          </a:p>
        </p:txBody>
      </p:sp>
    </p:spTree>
    <p:extLst>
      <p:ext uri="{BB962C8B-B14F-4D97-AF65-F5344CB8AC3E}">
        <p14:creationId xmlns:p14="http://schemas.microsoft.com/office/powerpoint/2010/main" val="20480122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55</a:t>
            </a:fld>
            <a:endParaRPr lang="es-MX" dirty="0"/>
          </a:p>
        </p:txBody>
      </p:sp>
    </p:spTree>
    <p:extLst>
      <p:ext uri="{BB962C8B-B14F-4D97-AF65-F5344CB8AC3E}">
        <p14:creationId xmlns:p14="http://schemas.microsoft.com/office/powerpoint/2010/main" val="13268069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endParaRPr lang="es-MX"/>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4231367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1332895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endParaRPr lang="es-MX"/>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878841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ítulo, texto y objetos">
    <p:spTree>
      <p:nvGrpSpPr>
        <p:cNvPr id="1" name=""/>
        <p:cNvGrpSpPr/>
        <p:nvPr/>
      </p:nvGrpSpPr>
      <p:grpSpPr>
        <a:xfrm>
          <a:off x="0" y="0"/>
          <a:ext cx="0" cy="0"/>
          <a:chOff x="0" y="0"/>
          <a:chExt cx="0" cy="0"/>
        </a:xfrm>
      </p:grpSpPr>
      <p:sp>
        <p:nvSpPr>
          <p:cNvPr id="2" name="Título 1"/>
          <p:cNvSpPr>
            <a:spLocks noGrp="1"/>
          </p:cNvSpPr>
          <p:nvPr>
            <p:ph type="title"/>
          </p:nvPr>
        </p:nvSpPr>
        <p:spPr>
          <a:xfrm>
            <a:off x="1370013" y="301625"/>
            <a:ext cx="7313612" cy="1143000"/>
          </a:xfrm>
        </p:spPr>
        <p:txBody>
          <a:bodyPr/>
          <a:lstStyle/>
          <a:p>
            <a:r>
              <a:rPr lang="es-ES"/>
              <a:t>Haga clic para modificar el estilo de título del patrón</a:t>
            </a:r>
            <a:endParaRPr lang="es-MX"/>
          </a:p>
        </p:txBody>
      </p:sp>
      <p:sp>
        <p:nvSpPr>
          <p:cNvPr id="3" name="Marcador de texto 2"/>
          <p:cNvSpPr>
            <a:spLocks noGrp="1"/>
          </p:cNvSpPr>
          <p:nvPr>
            <p:ph type="body" sz="half" idx="1"/>
          </p:nvPr>
        </p:nvSpPr>
        <p:spPr>
          <a:xfrm>
            <a:off x="1370013" y="1827213"/>
            <a:ext cx="3579812" cy="4114800"/>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p:cNvSpPr>
            <a:spLocks noGrp="1"/>
          </p:cNvSpPr>
          <p:nvPr>
            <p:ph sz="half" idx="2"/>
          </p:nvPr>
        </p:nvSpPr>
        <p:spPr>
          <a:xfrm>
            <a:off x="5102225" y="1827213"/>
            <a:ext cx="3581400" cy="4114800"/>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p:cNvSpPr>
            <a:spLocks noGrp="1"/>
          </p:cNvSpPr>
          <p:nvPr>
            <p:ph type="dt" sz="half" idx="10"/>
          </p:nvPr>
        </p:nvSpPr>
        <p:spPr>
          <a:xfrm>
            <a:off x="457200" y="6248400"/>
            <a:ext cx="2133600" cy="457200"/>
          </a:xfrm>
        </p:spPr>
        <p:txBody>
          <a:bodyPr/>
          <a:lstStyle>
            <a:lvl1pPr>
              <a:defRPr/>
            </a:lvl1pPr>
          </a:lstStyle>
          <a:p>
            <a:endParaRPr lang="es-ES" altLang="es-MX"/>
          </a:p>
        </p:txBody>
      </p:sp>
      <p:sp>
        <p:nvSpPr>
          <p:cNvPr id="6" name="Marcador de pie de página 5"/>
          <p:cNvSpPr>
            <a:spLocks noGrp="1"/>
          </p:cNvSpPr>
          <p:nvPr>
            <p:ph type="ftr" sz="quarter" idx="11"/>
          </p:nvPr>
        </p:nvSpPr>
        <p:spPr>
          <a:xfrm>
            <a:off x="3124200" y="6248400"/>
            <a:ext cx="2895600" cy="457200"/>
          </a:xfrm>
        </p:spPr>
        <p:txBody>
          <a:bodyPr/>
          <a:lstStyle>
            <a:lvl1pPr>
              <a:defRPr/>
            </a:lvl1pPr>
          </a:lstStyle>
          <a:p>
            <a:endParaRPr lang="es-ES" altLang="es-MX"/>
          </a:p>
        </p:txBody>
      </p:sp>
      <p:sp>
        <p:nvSpPr>
          <p:cNvPr id="7" name="Marcador de número de diapositiva 6"/>
          <p:cNvSpPr>
            <a:spLocks noGrp="1"/>
          </p:cNvSpPr>
          <p:nvPr>
            <p:ph type="sldNum" sz="quarter" idx="12"/>
          </p:nvPr>
        </p:nvSpPr>
        <p:spPr>
          <a:xfrm>
            <a:off x="6553200" y="6248400"/>
            <a:ext cx="2133600" cy="457200"/>
          </a:xfrm>
        </p:spPr>
        <p:txBody>
          <a:bodyPr/>
          <a:lstStyle>
            <a:lvl1pPr>
              <a:defRPr/>
            </a:lvl1pPr>
          </a:lstStyle>
          <a:p>
            <a:fld id="{427D650C-AB00-4F7E-80EF-2666D7C77918}" type="slidenum">
              <a:rPr lang="es-ES" altLang="es-MX"/>
              <a:pPr/>
              <a:t>‹Nº›</a:t>
            </a:fld>
            <a:endParaRPr lang="es-ES" altLang="es-MX"/>
          </a:p>
        </p:txBody>
      </p:sp>
    </p:spTree>
    <p:extLst>
      <p:ext uri="{BB962C8B-B14F-4D97-AF65-F5344CB8AC3E}">
        <p14:creationId xmlns:p14="http://schemas.microsoft.com/office/powerpoint/2010/main" val="28484167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73379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s-MX"/>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312786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472760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6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8" name="7 Marcador de pie de página"/>
          <p:cNvSpPr>
            <a:spLocks noGrp="1"/>
          </p:cNvSpPr>
          <p:nvPr>
            <p:ph type="ftr" sz="quarter" idx="11"/>
          </p:nvPr>
        </p:nvSpPr>
        <p:spPr/>
        <p:txBody>
          <a:bodyPr/>
          <a:lstStyle/>
          <a:p>
            <a:endParaRPr lang="es-MX" dirty="0"/>
          </a:p>
        </p:txBody>
      </p:sp>
      <p:sp>
        <p:nvSpPr>
          <p:cNvPr id="9" name="8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579156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4" name="3 Marcador de pie de página"/>
          <p:cNvSpPr>
            <a:spLocks noGrp="1"/>
          </p:cNvSpPr>
          <p:nvPr>
            <p:ph type="ftr" sz="quarter" idx="11"/>
          </p:nvPr>
        </p:nvSpPr>
        <p:spPr/>
        <p:txBody>
          <a:bodyPr/>
          <a:lstStyle/>
          <a:p>
            <a:endParaRPr lang="es-MX" dirty="0"/>
          </a:p>
        </p:txBody>
      </p:sp>
      <p:sp>
        <p:nvSpPr>
          <p:cNvPr id="5" name="4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17974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3" name="2 Marcador de pie de página"/>
          <p:cNvSpPr>
            <a:spLocks noGrp="1"/>
          </p:cNvSpPr>
          <p:nvPr>
            <p:ph type="ftr" sz="quarter" idx="11"/>
          </p:nvPr>
        </p:nvSpPr>
        <p:spPr/>
        <p:txBody>
          <a:bodyPr/>
          <a:lstStyle/>
          <a:p>
            <a:endParaRPr lang="es-MX" dirty="0"/>
          </a:p>
        </p:txBody>
      </p:sp>
      <p:sp>
        <p:nvSpPr>
          <p:cNvPr id="4" name="3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925150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endParaRPr lang="es-MX"/>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244704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endParaRPr lang="es-MX"/>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09/04/2023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9592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75A0DC-66C6-4CEC-A5EB-F8C97CEC3796}" type="datetimeFigureOut">
              <a:rPr lang="es-MX" smtClean="0"/>
              <a:t>09/04/2023</a:t>
            </a:fld>
            <a:endParaRPr lang="es-MX" dirty="0"/>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dirty="0"/>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0176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9.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33.jp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7.gif"/><Relationship Id="rId1" Type="http://schemas.openxmlformats.org/officeDocument/2006/relationships/slideLayout" Target="../slideLayouts/slideLayout12.xml"/></Relationships>
</file>

<file path=ppt/slides/_rels/slide58.xml.rels><?xml version="1.0" encoding="UTF-8" standalone="yes"?>
<Relationships xmlns="http://schemas.openxmlformats.org/package/2006/relationships"><Relationship Id="rId2" Type="http://schemas.openxmlformats.org/officeDocument/2006/relationships/image" Target="../media/image37.gif"/><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45840" y="620688"/>
            <a:ext cx="7342584" cy="1470025"/>
          </a:xfrm>
        </p:spPr>
        <p:txBody>
          <a:bodyPr rtlCol="0">
            <a:normAutofit/>
          </a:bodyPr>
          <a:lstStyle/>
          <a:p>
            <a:pPr algn="l" eaLnBrk="1" fontAlgn="auto" hangingPunct="1">
              <a:spcAft>
                <a:spcPts val="0"/>
              </a:spcAft>
              <a:defRPr/>
            </a:pPr>
            <a:r>
              <a:rPr lang="es-MX" sz="3200" dirty="0">
                <a:solidFill>
                  <a:schemeClr val="bg2">
                    <a:lumMod val="50000"/>
                  </a:schemeClr>
                </a:solidFill>
              </a:rPr>
              <a:t>TC 3003B</a:t>
            </a:r>
            <a:br>
              <a:rPr lang="es-MX" sz="3200" dirty="0">
                <a:solidFill>
                  <a:schemeClr val="bg2">
                    <a:lumMod val="50000"/>
                  </a:schemeClr>
                </a:solidFill>
              </a:rPr>
            </a:br>
            <a:r>
              <a:rPr lang="es-MX" sz="3200" dirty="0">
                <a:solidFill>
                  <a:schemeClr val="bg2">
                    <a:lumMod val="50000"/>
                  </a:schemeClr>
                </a:solidFill>
              </a:rPr>
              <a:t>Implementación de redes de área amplia</a:t>
            </a:r>
          </a:p>
        </p:txBody>
      </p:sp>
      <p:sp>
        <p:nvSpPr>
          <p:cNvPr id="3" name="Subtitle 2"/>
          <p:cNvSpPr>
            <a:spLocks noGrp="1"/>
          </p:cNvSpPr>
          <p:nvPr>
            <p:ph type="subTitle" idx="1"/>
          </p:nvPr>
        </p:nvSpPr>
        <p:spPr>
          <a:xfrm>
            <a:off x="1371600" y="2376463"/>
            <a:ext cx="6400800" cy="1249288"/>
          </a:xfrm>
        </p:spPr>
        <p:txBody>
          <a:bodyPr rtlCol="0">
            <a:normAutofit/>
          </a:bodyPr>
          <a:lstStyle/>
          <a:p>
            <a:pPr eaLnBrk="1" fontAlgn="auto" hangingPunct="1">
              <a:spcAft>
                <a:spcPts val="0"/>
              </a:spcAft>
              <a:defRPr/>
            </a:pPr>
            <a:r>
              <a:rPr lang="es-MX" b="1" dirty="0">
                <a:solidFill>
                  <a:schemeClr val="accent4">
                    <a:lumMod val="50000"/>
                  </a:schemeClr>
                </a:solidFill>
              </a:rPr>
              <a:t>Redes de área amplia (WAN)</a:t>
            </a:r>
          </a:p>
          <a:p>
            <a:pPr eaLnBrk="1" fontAlgn="auto" hangingPunct="1">
              <a:spcAft>
                <a:spcPts val="0"/>
              </a:spcAft>
              <a:defRPr/>
            </a:pPr>
            <a:r>
              <a:rPr lang="es-MX" sz="2000" dirty="0">
                <a:solidFill>
                  <a:schemeClr val="accent4">
                    <a:lumMod val="50000"/>
                  </a:schemeClr>
                </a:solidFill>
              </a:rPr>
              <a:t>ITESM Campus Querétaro</a:t>
            </a:r>
          </a:p>
        </p:txBody>
      </p:sp>
      <p:pic>
        <p:nvPicPr>
          <p:cNvPr id="10" name="Imagen 9" descr="Imagen que contiene interior, tabla, juguete, oficina&#10;&#10;Descripción generada automáticamente">
            <a:extLst>
              <a:ext uri="{FF2B5EF4-FFF2-40B4-BE49-F238E27FC236}">
                <a16:creationId xmlns:a16="http://schemas.microsoft.com/office/drawing/2014/main" id="{9B5C98AD-39F9-737B-9D19-EDB5C6CF6F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0" y="3501008"/>
            <a:ext cx="4572000" cy="2514600"/>
          </a:xfrm>
          <a:prstGeom prst="rect">
            <a:avLst/>
          </a:prstGeom>
        </p:spPr>
      </p:pic>
    </p:spTree>
    <p:extLst>
      <p:ext uri="{BB962C8B-B14F-4D97-AF65-F5344CB8AC3E}">
        <p14:creationId xmlns:p14="http://schemas.microsoft.com/office/powerpoint/2010/main" val="12935324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0" y="986271"/>
            <a:ext cx="9468544"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Una de las mayores ventajas de la topología</a:t>
            </a:r>
            <a:r>
              <a:rPr lang="es-ES" sz="1800" b="1" dirty="0">
                <a:solidFill>
                  <a:schemeClr val="accent6">
                    <a:lumMod val="75000"/>
                  </a:schemeClr>
                </a:solidFill>
                <a:latin typeface="Arial" pitchFamily="34" charset="0"/>
                <a:cs typeface="Arial" pitchFamily="34" charset="0"/>
              </a:rPr>
              <a:t> </a:t>
            </a:r>
            <a:r>
              <a:rPr lang="es-ES" sz="1800" b="1" dirty="0" err="1">
                <a:solidFill>
                  <a:schemeClr val="accent6">
                    <a:lumMod val="75000"/>
                  </a:schemeClr>
                </a:solidFill>
                <a:latin typeface="Arial" pitchFamily="34" charset="0"/>
                <a:cs typeface="Arial" pitchFamily="34" charset="0"/>
              </a:rPr>
              <a:t>hub</a:t>
            </a:r>
            <a:r>
              <a:rPr lang="es-ES" sz="1800" b="1" dirty="0">
                <a:solidFill>
                  <a:schemeClr val="accent6">
                    <a:lumMod val="75000"/>
                  </a:schemeClr>
                </a:solidFill>
                <a:latin typeface="Arial" pitchFamily="34" charset="0"/>
                <a:cs typeface="Arial" pitchFamily="34" charset="0"/>
              </a:rPr>
              <a:t>-and-</a:t>
            </a:r>
            <a:r>
              <a:rPr lang="es-ES" sz="1800" b="1" dirty="0" err="1">
                <a:solidFill>
                  <a:schemeClr val="accent6">
                    <a:lumMod val="75000"/>
                  </a:schemeClr>
                </a:solidFill>
                <a:latin typeface="Arial" pitchFamily="34" charset="0"/>
                <a:cs typeface="Arial" pitchFamily="34" charset="0"/>
              </a:rPr>
              <a:t>sopoke</a:t>
            </a:r>
            <a:r>
              <a:rPr lang="es-ES" sz="1800" dirty="0">
                <a:solidFill>
                  <a:schemeClr val="tx1">
                    <a:lumMod val="95000"/>
                    <a:lumOff val="5000"/>
                  </a:schemeClr>
                </a:solidFill>
                <a:latin typeface="Arial" pitchFamily="34" charset="0"/>
                <a:cs typeface="Arial" pitchFamily="34" charset="0"/>
              </a:rPr>
              <a:t>, es que es más fácil controlar centralizadamente cuál tráfico está permitido y cuál no. </a:t>
            </a:r>
            <a:r>
              <a:rPr lang="es-ES" sz="1800" dirty="0">
                <a:solidFill>
                  <a:schemeClr val="accent6">
                    <a:lumMod val="75000"/>
                  </a:schemeClr>
                </a:solidFill>
                <a:latin typeface="Arial" pitchFamily="34" charset="0"/>
                <a:cs typeface="Arial" pitchFamily="34" charset="0"/>
              </a:rPr>
              <a:t>Todo el tráfico entre las oficinas se puede enviar a un firewall en el centro de datos, por ejemplo, y puede controlar que tráfico está permitido y cuál no.</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(línea arrendada –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line)</a:t>
            </a:r>
          </a:p>
        </p:txBody>
      </p:sp>
      <p:pic>
        <p:nvPicPr>
          <p:cNvPr id="3" name="Imagen 2">
            <a:extLst>
              <a:ext uri="{FF2B5EF4-FFF2-40B4-BE49-F238E27FC236}">
                <a16:creationId xmlns:a16="http://schemas.microsoft.com/office/drawing/2014/main" id="{10F29C1D-B777-6D58-97DF-AFB30CA1E24B}"/>
              </a:ext>
            </a:extLst>
          </p:cNvPr>
          <p:cNvPicPr>
            <a:picLocks noChangeAspect="1"/>
          </p:cNvPicPr>
          <p:nvPr/>
        </p:nvPicPr>
        <p:blipFill>
          <a:blip r:embed="rId2"/>
          <a:stretch>
            <a:fillRect/>
          </a:stretch>
        </p:blipFill>
        <p:spPr>
          <a:xfrm>
            <a:off x="0" y="2558955"/>
            <a:ext cx="9144000" cy="4299045"/>
          </a:xfrm>
          <a:prstGeom prst="rect">
            <a:avLst/>
          </a:prstGeom>
        </p:spPr>
      </p:pic>
    </p:spTree>
    <p:extLst>
      <p:ext uri="{BB962C8B-B14F-4D97-AF65-F5344CB8AC3E}">
        <p14:creationId xmlns:p14="http://schemas.microsoft.com/office/powerpoint/2010/main" val="56125983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68760"/>
            <a:ext cx="8388424"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En realidad, este diagrama no es exactamente una representación precisa de las líneas arrendadas. </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(línea arrendada –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line)</a:t>
            </a:r>
          </a:p>
        </p:txBody>
      </p:sp>
      <p:pic>
        <p:nvPicPr>
          <p:cNvPr id="3" name="Imagen 2">
            <a:extLst>
              <a:ext uri="{FF2B5EF4-FFF2-40B4-BE49-F238E27FC236}">
                <a16:creationId xmlns:a16="http://schemas.microsoft.com/office/drawing/2014/main" id="{10F29C1D-B777-6D58-97DF-AFB30CA1E24B}"/>
              </a:ext>
            </a:extLst>
          </p:cNvPr>
          <p:cNvPicPr>
            <a:picLocks noChangeAspect="1"/>
          </p:cNvPicPr>
          <p:nvPr/>
        </p:nvPicPr>
        <p:blipFill>
          <a:blip r:embed="rId2"/>
          <a:stretch>
            <a:fillRect/>
          </a:stretch>
        </p:blipFill>
        <p:spPr>
          <a:xfrm>
            <a:off x="0" y="2558955"/>
            <a:ext cx="9144000" cy="4299045"/>
          </a:xfrm>
          <a:prstGeom prst="rect">
            <a:avLst/>
          </a:prstGeom>
        </p:spPr>
      </p:pic>
    </p:spTree>
    <p:extLst>
      <p:ext uri="{BB962C8B-B14F-4D97-AF65-F5344CB8AC3E}">
        <p14:creationId xmlns:p14="http://schemas.microsoft.com/office/powerpoint/2010/main" val="301242021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0" y="1052736"/>
            <a:ext cx="9138960"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Esta es una mejor representación de lo que realmente está pasando. </a:t>
            </a:r>
            <a:r>
              <a:rPr lang="es-ES" sz="1800" dirty="0">
                <a:solidFill>
                  <a:schemeClr val="tx1">
                    <a:lumMod val="95000"/>
                    <a:lumOff val="5000"/>
                  </a:schemeClr>
                </a:solidFill>
                <a:latin typeface="Arial" pitchFamily="34" charset="0"/>
                <a:cs typeface="Arial" pitchFamily="34" charset="0"/>
              </a:rPr>
              <a:t>En lugar de un solo cable físico que conecta directamente cada sitio, cada sitio se conecta a un proveedor de servicios, que conecta los sitios entre sí. Estas conexiones usan cables seriales. Sin embargo, en estos días las conexiones WAN a través de Ethernet son cada vez más comunes.</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(línea arrendada –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line)</a:t>
            </a:r>
          </a:p>
        </p:txBody>
      </p:sp>
      <p:pic>
        <p:nvPicPr>
          <p:cNvPr id="6" name="Imagen 5">
            <a:extLst>
              <a:ext uri="{FF2B5EF4-FFF2-40B4-BE49-F238E27FC236}">
                <a16:creationId xmlns:a16="http://schemas.microsoft.com/office/drawing/2014/main" id="{64F8B362-39FA-5136-E6D4-40A7C0D0D589}"/>
              </a:ext>
            </a:extLst>
          </p:cNvPr>
          <p:cNvPicPr>
            <a:picLocks noChangeAspect="1"/>
          </p:cNvPicPr>
          <p:nvPr/>
        </p:nvPicPr>
        <p:blipFill>
          <a:blip r:embed="rId2"/>
          <a:stretch>
            <a:fillRect/>
          </a:stretch>
        </p:blipFill>
        <p:spPr>
          <a:xfrm>
            <a:off x="-36007" y="2506612"/>
            <a:ext cx="9144000" cy="4351388"/>
          </a:xfrm>
          <a:prstGeom prst="rect">
            <a:avLst/>
          </a:prstGeom>
        </p:spPr>
      </p:pic>
    </p:spTree>
    <p:extLst>
      <p:ext uri="{BB962C8B-B14F-4D97-AF65-F5344CB8AC3E}">
        <p14:creationId xmlns:p14="http://schemas.microsoft.com/office/powerpoint/2010/main" val="137491289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8586" y="1296248"/>
            <a:ext cx="8964488"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Estas conexiones usan cables seriales. Sin embargo, en estos días las conexiones WAN a través de Ethernet son cada vez más comunes. </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1" y="265309"/>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(línea arrendada –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line)</a:t>
            </a:r>
          </a:p>
        </p:txBody>
      </p:sp>
      <p:pic>
        <p:nvPicPr>
          <p:cNvPr id="3" name="Imagen 2">
            <a:extLst>
              <a:ext uri="{FF2B5EF4-FFF2-40B4-BE49-F238E27FC236}">
                <a16:creationId xmlns:a16="http://schemas.microsoft.com/office/drawing/2014/main" id="{9998BFE8-C342-A84C-00F5-46D6AA9D46A8}"/>
              </a:ext>
            </a:extLst>
          </p:cNvPr>
          <p:cNvPicPr>
            <a:picLocks noChangeAspect="1"/>
          </p:cNvPicPr>
          <p:nvPr/>
        </p:nvPicPr>
        <p:blipFill>
          <a:blip r:embed="rId2"/>
          <a:stretch>
            <a:fillRect/>
          </a:stretch>
        </p:blipFill>
        <p:spPr>
          <a:xfrm>
            <a:off x="31013" y="2506612"/>
            <a:ext cx="9144000" cy="4351388"/>
          </a:xfrm>
          <a:prstGeom prst="rect">
            <a:avLst/>
          </a:prstGeom>
        </p:spPr>
      </p:pic>
    </p:spTree>
    <p:extLst>
      <p:ext uri="{BB962C8B-B14F-4D97-AF65-F5344CB8AC3E}">
        <p14:creationId xmlns:p14="http://schemas.microsoft.com/office/powerpoint/2010/main" val="361139041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0" y="1052736"/>
            <a:ext cx="8964488"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Las conexiones de </a:t>
            </a:r>
            <a:r>
              <a:rPr lang="es-ES" sz="1800" b="1" dirty="0">
                <a:solidFill>
                  <a:schemeClr val="accent6">
                    <a:lumMod val="75000"/>
                  </a:schemeClr>
                </a:solidFill>
                <a:latin typeface="Arial" pitchFamily="34" charset="0"/>
                <a:cs typeface="Arial" pitchFamily="34" charset="0"/>
              </a:rPr>
              <a:t>fibra óptica </a:t>
            </a:r>
            <a:r>
              <a:rPr lang="es-ES" sz="1800" dirty="0">
                <a:solidFill>
                  <a:schemeClr val="tx1">
                    <a:lumMod val="95000"/>
                    <a:lumOff val="5000"/>
                  </a:schemeClr>
                </a:solidFill>
                <a:latin typeface="Arial" pitchFamily="34" charset="0"/>
                <a:cs typeface="Arial" pitchFamily="34" charset="0"/>
              </a:rPr>
              <a:t>permiten cables mucho más largos que los tradicionales cables Ethernet UTP de cobre, por lo tanto, en la actualidad, las WAN que utilizan cables de fibra óptica Ethernet son bastante comunes.</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Conexión WAN a través de Ethernet</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(Fibra óptica)</a:t>
            </a:r>
          </a:p>
        </p:txBody>
      </p:sp>
      <p:pic>
        <p:nvPicPr>
          <p:cNvPr id="4" name="Imagen 3">
            <a:extLst>
              <a:ext uri="{FF2B5EF4-FFF2-40B4-BE49-F238E27FC236}">
                <a16:creationId xmlns:a16="http://schemas.microsoft.com/office/drawing/2014/main" id="{D390C9F2-29D4-D111-48B8-238D5F62EBF9}"/>
              </a:ext>
            </a:extLst>
          </p:cNvPr>
          <p:cNvPicPr>
            <a:picLocks noChangeAspect="1"/>
          </p:cNvPicPr>
          <p:nvPr/>
        </p:nvPicPr>
        <p:blipFill>
          <a:blip r:embed="rId2"/>
          <a:stretch>
            <a:fillRect/>
          </a:stretch>
        </p:blipFill>
        <p:spPr>
          <a:xfrm>
            <a:off x="-36007" y="2567003"/>
            <a:ext cx="9144000" cy="4290997"/>
          </a:xfrm>
          <a:prstGeom prst="rect">
            <a:avLst/>
          </a:prstGeom>
        </p:spPr>
      </p:pic>
    </p:spTree>
    <p:extLst>
      <p:ext uri="{BB962C8B-B14F-4D97-AF65-F5344CB8AC3E}">
        <p14:creationId xmlns:p14="http://schemas.microsoft.com/office/powerpoint/2010/main" val="352035395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1134" y="1310600"/>
            <a:ext cx="9601426"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Internet</a:t>
            </a:r>
            <a:r>
              <a:rPr lang="es-ES" sz="1800" dirty="0">
                <a:solidFill>
                  <a:schemeClr val="tx1">
                    <a:lumMod val="95000"/>
                    <a:lumOff val="5000"/>
                  </a:schemeClr>
                </a:solidFill>
                <a:latin typeface="Arial" pitchFamily="34" charset="0"/>
                <a:cs typeface="Arial" pitchFamily="34" charset="0"/>
              </a:rPr>
              <a:t> también se puede utilizar para las conexiones WAN de una empresa entre sitios. Sin embargo, Internet en sí no es una red privada. Es una red pública compartida, por lo que el envío de datos importantes a través de Internet no está protegido.</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23859" y="248261"/>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(Internet VPN)</a:t>
            </a:r>
          </a:p>
        </p:txBody>
      </p:sp>
      <p:pic>
        <p:nvPicPr>
          <p:cNvPr id="3" name="Imagen 2">
            <a:extLst>
              <a:ext uri="{FF2B5EF4-FFF2-40B4-BE49-F238E27FC236}">
                <a16:creationId xmlns:a16="http://schemas.microsoft.com/office/drawing/2014/main" id="{1BB0B3D5-5068-1AAD-59A1-40F3FD67BBED}"/>
              </a:ext>
            </a:extLst>
          </p:cNvPr>
          <p:cNvPicPr>
            <a:picLocks noChangeAspect="1"/>
          </p:cNvPicPr>
          <p:nvPr/>
        </p:nvPicPr>
        <p:blipFill>
          <a:blip r:embed="rId2"/>
          <a:stretch>
            <a:fillRect/>
          </a:stretch>
        </p:blipFill>
        <p:spPr>
          <a:xfrm>
            <a:off x="11134" y="2583764"/>
            <a:ext cx="9144000" cy="4274236"/>
          </a:xfrm>
          <a:prstGeom prst="rect">
            <a:avLst/>
          </a:prstGeom>
        </p:spPr>
      </p:pic>
    </p:spTree>
    <p:extLst>
      <p:ext uri="{BB962C8B-B14F-4D97-AF65-F5344CB8AC3E}">
        <p14:creationId xmlns:p14="http://schemas.microsoft.com/office/powerpoint/2010/main" val="259801795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51520" y="1638600"/>
            <a:ext cx="9601426" cy="4565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este caso, tenga en cuenta que cada sitio tiene una conexión física a Internet.</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723859" y="248261"/>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(Internet VPN)</a:t>
            </a:r>
          </a:p>
        </p:txBody>
      </p:sp>
      <p:pic>
        <p:nvPicPr>
          <p:cNvPr id="3" name="Imagen 2">
            <a:extLst>
              <a:ext uri="{FF2B5EF4-FFF2-40B4-BE49-F238E27FC236}">
                <a16:creationId xmlns:a16="http://schemas.microsoft.com/office/drawing/2014/main" id="{1BB0B3D5-5068-1AAD-59A1-40F3FD67BBED}"/>
              </a:ext>
            </a:extLst>
          </p:cNvPr>
          <p:cNvPicPr>
            <a:picLocks noChangeAspect="1"/>
          </p:cNvPicPr>
          <p:nvPr/>
        </p:nvPicPr>
        <p:blipFill>
          <a:blip r:embed="rId2"/>
          <a:stretch>
            <a:fillRect/>
          </a:stretch>
        </p:blipFill>
        <p:spPr>
          <a:xfrm>
            <a:off x="11134" y="2583764"/>
            <a:ext cx="9144000" cy="4274236"/>
          </a:xfrm>
          <a:prstGeom prst="rect">
            <a:avLst/>
          </a:prstGeom>
        </p:spPr>
      </p:pic>
    </p:spTree>
    <p:extLst>
      <p:ext uri="{BB962C8B-B14F-4D97-AF65-F5344CB8AC3E}">
        <p14:creationId xmlns:p14="http://schemas.microsoft.com/office/powerpoint/2010/main" val="317099194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3344" y="1204654"/>
            <a:ext cx="8993144"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Sin embargo, para enviar tráfico entre sitios, la empresa configurará </a:t>
            </a:r>
            <a:r>
              <a:rPr lang="es-ES" sz="1800" b="1" dirty="0">
                <a:solidFill>
                  <a:schemeClr val="accent6">
                    <a:lumMod val="75000"/>
                  </a:schemeClr>
                </a:solidFill>
                <a:latin typeface="Arial" pitchFamily="34" charset="0"/>
                <a:cs typeface="Arial" pitchFamily="34" charset="0"/>
              </a:rPr>
              <a:t>redes privadas virtuales (VPN). </a:t>
            </a:r>
            <a:r>
              <a:rPr lang="es-ES" sz="1800" dirty="0">
                <a:solidFill>
                  <a:schemeClr val="tx1">
                    <a:lumMod val="95000"/>
                    <a:lumOff val="5000"/>
                  </a:schemeClr>
                </a:solidFill>
                <a:latin typeface="Arial" pitchFamily="34" charset="0"/>
                <a:cs typeface="Arial" pitchFamily="34" charset="0"/>
              </a:rPr>
              <a:t>Los paquetes se encriptan de modo que los contenidos sólo puedan ser leídos por los destinatarios previstos. </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23859" y="248261"/>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(Internet VPN)</a:t>
            </a:r>
          </a:p>
        </p:txBody>
      </p:sp>
      <p:pic>
        <p:nvPicPr>
          <p:cNvPr id="4" name="Imagen 3">
            <a:extLst>
              <a:ext uri="{FF2B5EF4-FFF2-40B4-BE49-F238E27FC236}">
                <a16:creationId xmlns:a16="http://schemas.microsoft.com/office/drawing/2014/main" id="{31F19DAD-DCC3-F428-7720-20CA8ACD96B1}"/>
              </a:ext>
            </a:extLst>
          </p:cNvPr>
          <p:cNvPicPr>
            <a:picLocks noChangeAspect="1"/>
          </p:cNvPicPr>
          <p:nvPr/>
        </p:nvPicPr>
        <p:blipFill>
          <a:blip r:embed="rId2"/>
          <a:stretch>
            <a:fillRect/>
          </a:stretch>
        </p:blipFill>
        <p:spPr>
          <a:xfrm>
            <a:off x="22488" y="3068960"/>
            <a:ext cx="9144000" cy="4352119"/>
          </a:xfrm>
          <a:prstGeom prst="rect">
            <a:avLst/>
          </a:prstGeom>
        </p:spPr>
      </p:pic>
    </p:spTree>
    <p:extLst>
      <p:ext uri="{BB962C8B-B14F-4D97-AF65-F5344CB8AC3E}">
        <p14:creationId xmlns:p14="http://schemas.microsoft.com/office/powerpoint/2010/main" val="323186105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97805" y="1387366"/>
            <a:ext cx="8791144"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Luego, el paquete cifrado se encapsula dentro de un nuevo paquete y se envía. Esto significa que el paquete original permanecerá protegido incluso cuando se envíe a través de la Internet pública. </a:t>
            </a:r>
            <a:r>
              <a:rPr lang="es-ES" sz="1800" dirty="0">
                <a:solidFill>
                  <a:schemeClr val="accent6">
                    <a:lumMod val="75000"/>
                  </a:schemeClr>
                </a:solidFill>
                <a:latin typeface="Arial" pitchFamily="34" charset="0"/>
                <a:cs typeface="Arial" pitchFamily="34" charset="0"/>
              </a:rPr>
              <a:t>Esta fue una rápida introducción a algunas opciones de WAN. Ahora echemos un vistazo un poco más profundo a cada uno, comenzando con las líneas arrendadas.</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23859" y="248261"/>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(Internet VPN)</a:t>
            </a:r>
          </a:p>
        </p:txBody>
      </p:sp>
      <p:pic>
        <p:nvPicPr>
          <p:cNvPr id="4" name="Imagen 3">
            <a:extLst>
              <a:ext uri="{FF2B5EF4-FFF2-40B4-BE49-F238E27FC236}">
                <a16:creationId xmlns:a16="http://schemas.microsoft.com/office/drawing/2014/main" id="{31F19DAD-DCC3-F428-7720-20CA8ACD96B1}"/>
              </a:ext>
            </a:extLst>
          </p:cNvPr>
          <p:cNvPicPr>
            <a:picLocks noChangeAspect="1"/>
          </p:cNvPicPr>
          <p:nvPr/>
        </p:nvPicPr>
        <p:blipFill>
          <a:blip r:embed="rId2"/>
          <a:stretch>
            <a:fillRect/>
          </a:stretch>
        </p:blipFill>
        <p:spPr>
          <a:xfrm>
            <a:off x="22488" y="3068960"/>
            <a:ext cx="9144000" cy="4352119"/>
          </a:xfrm>
          <a:prstGeom prst="rect">
            <a:avLst/>
          </a:prstGeom>
        </p:spPr>
      </p:pic>
    </p:spTree>
    <p:extLst>
      <p:ext uri="{BB962C8B-B14F-4D97-AF65-F5344CB8AC3E}">
        <p14:creationId xmlns:p14="http://schemas.microsoft.com/office/powerpoint/2010/main" val="56081925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8352929"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Una línea arrendada es un enlace físico dedicado, que generalmente conecta dos sitios. </a:t>
            </a:r>
            <a:r>
              <a:rPr lang="es-ES" sz="1800" dirty="0">
                <a:solidFill>
                  <a:schemeClr val="accent6">
                    <a:lumMod val="75000"/>
                  </a:schemeClr>
                </a:solidFill>
                <a:latin typeface="Arial" pitchFamily="34" charset="0"/>
                <a:cs typeface="Arial" pitchFamily="34" charset="0"/>
              </a:rPr>
              <a:t>Las líneas arrendadas son conexiones físicas dedicadas que se pueden usar para conectar sitios entre sí para formar una WAN.</a:t>
            </a:r>
          </a:p>
          <a:p>
            <a:pPr marL="285750" indent="-285750" algn="just">
              <a:lnSpc>
                <a:spcPct val="150000"/>
              </a:lnSpc>
              <a:buFont typeface="Arial" panose="020B0604020202020204" pitchFamily="34" charset="0"/>
              <a:buChar char="•"/>
            </a:pPr>
            <a:r>
              <a:rPr lang="es-MX" sz="1800" dirty="0">
                <a:latin typeface="Arial" pitchFamily="34" charset="0"/>
                <a:cs typeface="Arial" pitchFamily="34" charset="0"/>
              </a:rPr>
              <a:t>Las líneas arrendadas usan conexiones seriales. </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Líneas arrendadas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lines</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0" y="2996952"/>
            <a:ext cx="9144000" cy="4359701"/>
          </a:xfrm>
          <a:prstGeom prst="rect">
            <a:avLst/>
          </a:prstGeom>
        </p:spPr>
      </p:pic>
      <p:sp>
        <p:nvSpPr>
          <p:cNvPr id="5" name="CuadroTexto 4">
            <a:extLst>
              <a:ext uri="{FF2B5EF4-FFF2-40B4-BE49-F238E27FC236}">
                <a16:creationId xmlns:a16="http://schemas.microsoft.com/office/drawing/2014/main" id="{92EF6563-D503-1912-41E0-F9181409A3AE}"/>
              </a:ext>
            </a:extLst>
          </p:cNvPr>
          <p:cNvSpPr txBox="1"/>
          <p:nvPr/>
        </p:nvSpPr>
        <p:spPr>
          <a:xfrm>
            <a:off x="6084168" y="2960679"/>
            <a:ext cx="2808312" cy="1200329"/>
          </a:xfrm>
          <a:prstGeom prst="rect">
            <a:avLst/>
          </a:prstGeom>
          <a:noFill/>
        </p:spPr>
        <p:txBody>
          <a:bodyPr wrap="square">
            <a:spAutoFit/>
          </a:bodyPr>
          <a:lstStyle/>
          <a:p>
            <a:r>
              <a:rPr lang="es-ES" sz="1800" dirty="0">
                <a:latin typeface="Arial" pitchFamily="34" charset="0"/>
                <a:cs typeface="Arial" pitchFamily="34" charset="0"/>
              </a:rPr>
              <a:t>Por muchas razones, están siendo reemplazados por tecnologías más nuevas,</a:t>
            </a:r>
            <a:endParaRPr lang="es-MX" dirty="0"/>
          </a:p>
        </p:txBody>
      </p:sp>
    </p:spTree>
    <p:extLst>
      <p:ext uri="{BB962C8B-B14F-4D97-AF65-F5344CB8AC3E}">
        <p14:creationId xmlns:p14="http://schemas.microsoft.com/office/powerpoint/2010/main" val="235666234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Una pantalla de una computadora&#10;&#10;Descripción generada automáticamente con confianza media">
            <a:extLst>
              <a:ext uri="{FF2B5EF4-FFF2-40B4-BE49-F238E27FC236}">
                <a16:creationId xmlns:a16="http://schemas.microsoft.com/office/drawing/2014/main" id="{069253FC-52A6-4B7E-B893-87B9E83FEF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7062" y="2108950"/>
            <a:ext cx="4104456" cy="2815657"/>
          </a:xfrm>
          <a:prstGeom prst="rect">
            <a:avLst/>
          </a:prstGeom>
        </p:spPr>
      </p:pic>
      <p:sp>
        <p:nvSpPr>
          <p:cNvPr id="26629" name="Text Box 5"/>
          <p:cNvSpPr txBox="1">
            <a:spLocks noChangeArrowheads="1"/>
          </p:cNvSpPr>
          <p:nvPr/>
        </p:nvSpPr>
        <p:spPr bwMode="auto">
          <a:xfrm>
            <a:off x="971600" y="2016112"/>
            <a:ext cx="3456384" cy="1893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Introducción a las </a:t>
            </a:r>
            <a:r>
              <a:rPr lang="es-MX" dirty="0" err="1">
                <a:latin typeface="Arial" panose="020B0604020202020204" pitchFamily="34" charset="0"/>
                <a:cs typeface="Arial" panose="020B0604020202020204" pitchFamily="34" charset="0"/>
              </a:rPr>
              <a:t>WANs</a:t>
            </a:r>
            <a:endParaRPr lang="es-MX"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Líneas arrendadas</a:t>
            </a:r>
          </a:p>
          <a:p>
            <a:pPr marL="285750" indent="-285750">
              <a:lnSpc>
                <a:spcPct val="150000"/>
              </a:lnSpc>
              <a:buFont typeface="Arial" panose="020B0604020202020204" pitchFamily="34" charset="0"/>
              <a:buChar char="•"/>
            </a:pPr>
            <a:r>
              <a:rPr lang="es-MX" dirty="0" err="1">
                <a:latin typeface="Arial" panose="020B0604020202020204" pitchFamily="34" charset="0"/>
                <a:cs typeface="Arial" panose="020B0604020202020204" pitchFamily="34" charset="0"/>
              </a:rPr>
              <a:t>VPNs</a:t>
            </a:r>
            <a:r>
              <a:rPr lang="es-MX" dirty="0">
                <a:latin typeface="Arial" panose="020B0604020202020204" pitchFamily="34" charset="0"/>
                <a:cs typeface="Arial" panose="020B0604020202020204" pitchFamily="34" charset="0"/>
              </a:rPr>
              <a:t> MPLS</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Conexiones a Internet</a:t>
            </a:r>
          </a:p>
          <a:p>
            <a:pPr marL="285750" indent="-285750">
              <a:lnSpc>
                <a:spcPct val="150000"/>
              </a:lnSpc>
              <a:buFont typeface="Arial" panose="020B0604020202020204" pitchFamily="34" charset="0"/>
              <a:buChar char="•"/>
            </a:pPr>
            <a:endParaRPr lang="es-MX" dirty="0">
              <a:latin typeface="Arial" panose="020B0604020202020204" pitchFamily="34" charset="0"/>
              <a:cs typeface="Arial" panose="020B0604020202020204" pitchFamily="34" charset="0"/>
            </a:endParaRPr>
          </a:p>
        </p:txBody>
      </p:sp>
      <p:sp>
        <p:nvSpPr>
          <p:cNvPr id="3078" name="Text Box 6"/>
          <p:cNvSpPr txBox="1">
            <a:spLocks noChangeArrowheads="1"/>
          </p:cNvSpPr>
          <p:nvPr/>
        </p:nvSpPr>
        <p:spPr bwMode="auto">
          <a:xfrm>
            <a:off x="792025" y="6926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Agenda de esta sesión</a:t>
            </a:r>
          </a:p>
        </p:txBody>
      </p:sp>
    </p:spTree>
    <p:extLst>
      <p:ext uri="{BB962C8B-B14F-4D97-AF65-F5344CB8AC3E}">
        <p14:creationId xmlns:p14="http://schemas.microsoft.com/office/powerpoint/2010/main" val="100966467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8"/>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eaLnBrk="1" hangingPunct="1">
              <a:spcBef>
                <a:spcPct val="0"/>
              </a:spcBef>
              <a:buFontTx/>
              <a:buNone/>
            </a:pPr>
            <a:endParaRPr lang="es-MX" altLang="es-MX" sz="2400"/>
          </a:p>
        </p:txBody>
      </p:sp>
      <p:sp>
        <p:nvSpPr>
          <p:cNvPr id="5" name="5 CuadroTexto"/>
          <p:cNvSpPr txBox="1">
            <a:spLocks noChangeArrowheads="1"/>
          </p:cNvSpPr>
          <p:nvPr/>
        </p:nvSpPr>
        <p:spPr bwMode="auto">
          <a:xfrm>
            <a:off x="683568" y="1412776"/>
            <a:ext cx="7858125" cy="967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algn="just" eaLnBrk="1" hangingPunct="1">
              <a:lnSpc>
                <a:spcPct val="150000"/>
              </a:lnSpc>
              <a:spcBef>
                <a:spcPct val="0"/>
              </a:spcBef>
              <a:buFontTx/>
              <a:buNone/>
            </a:pPr>
            <a:r>
              <a:rPr lang="es-MX" altLang="es-MX" sz="2000" dirty="0">
                <a:latin typeface="ZapfHumnst BT"/>
              </a:rPr>
              <a:t>En </a:t>
            </a:r>
            <a:r>
              <a:rPr lang="es-MX" altLang="es-MX" sz="2000" b="1" dirty="0">
                <a:latin typeface="ZapfHumnst BT"/>
              </a:rPr>
              <a:t>Europa</a:t>
            </a:r>
            <a:r>
              <a:rPr lang="es-MX" altLang="es-MX" sz="2000" dirty="0">
                <a:latin typeface="ZapfHumnst BT"/>
              </a:rPr>
              <a:t>, existen cinco tipos de líneas dedicadas que se distinguen según sus velocidades:</a:t>
            </a:r>
          </a:p>
        </p:txBody>
      </p:sp>
      <p:sp>
        <p:nvSpPr>
          <p:cNvPr id="6" name="5 CuadroTexto"/>
          <p:cNvSpPr txBox="1">
            <a:spLocks noChangeArrowheads="1"/>
          </p:cNvSpPr>
          <p:nvPr/>
        </p:nvSpPr>
        <p:spPr bwMode="auto">
          <a:xfrm>
            <a:off x="1397943" y="2474814"/>
            <a:ext cx="6072188" cy="2930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spcBef>
                <a:spcPct val="20000"/>
              </a:spcBef>
              <a:buChar char="•"/>
              <a:defRPr sz="3200">
                <a:solidFill>
                  <a:schemeClr val="tx1"/>
                </a:solidFill>
                <a:latin typeface="Times New Roman" pitchFamily="18" charset="0"/>
              </a:defRPr>
            </a:lvl1pPr>
            <a:lvl2pPr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lvl="1" algn="just" eaLnBrk="1" hangingPunct="1">
              <a:lnSpc>
                <a:spcPct val="150000"/>
              </a:lnSpc>
              <a:spcBef>
                <a:spcPct val="0"/>
              </a:spcBef>
              <a:buFont typeface="Arial" pitchFamily="34" charset="0"/>
              <a:buChar char="•"/>
            </a:pPr>
            <a:r>
              <a:rPr lang="es-MX" altLang="es-MX" sz="2000" dirty="0">
                <a:latin typeface="ZapfHumnst BT"/>
              </a:rPr>
              <a:t>  E0 = </a:t>
            </a:r>
            <a:r>
              <a:rPr lang="es-MX" altLang="es-MX" sz="2000" b="1" dirty="0">
                <a:latin typeface="ZapfHumnst BT"/>
              </a:rPr>
              <a:t>64 Kbps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E1 = 32 líneas E0 (</a:t>
            </a:r>
            <a:r>
              <a:rPr lang="es-MX" altLang="es-MX" sz="2000" b="1" dirty="0">
                <a:latin typeface="ZapfHumnst BT"/>
              </a:rPr>
              <a:t>2.048 Mbps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E2 = 128 líneas E0 (</a:t>
            </a:r>
            <a:r>
              <a:rPr lang="es-MX" altLang="es-MX" sz="2000" b="1" dirty="0">
                <a:latin typeface="ZapfHumnst BT"/>
              </a:rPr>
              <a:t>8.448 Mbps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E3 = 16 líneas E1 (</a:t>
            </a:r>
            <a:r>
              <a:rPr lang="es-MX" altLang="es-MX" sz="2000" b="1" dirty="0">
                <a:latin typeface="ZapfHumnst BT"/>
              </a:rPr>
              <a:t>34.368 Mbps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E4 = 64 líneas E1 (</a:t>
            </a:r>
            <a:r>
              <a:rPr lang="es-MX" altLang="es-MX" sz="2000" b="1" dirty="0">
                <a:latin typeface="ZapfHumnst BT"/>
              </a:rPr>
              <a:t>139.264 Mbps</a:t>
            </a:r>
            <a:r>
              <a:rPr lang="es-MX" altLang="es-MX" sz="2000" dirty="0">
                <a:latin typeface="ZapfHumnst BT"/>
              </a:rPr>
              <a:t>) </a:t>
            </a:r>
          </a:p>
        </p:txBody>
      </p:sp>
      <p:sp>
        <p:nvSpPr>
          <p:cNvPr id="2" name="Text Box 6">
            <a:extLst>
              <a:ext uri="{FF2B5EF4-FFF2-40B4-BE49-F238E27FC236}">
                <a16:creationId xmlns:a16="http://schemas.microsoft.com/office/drawing/2014/main" id="{F6922847-901D-77EB-ABF8-C2365EB97461}"/>
              </a:ext>
            </a:extLst>
          </p:cNvPr>
          <p:cNvSpPr txBox="1">
            <a:spLocks noChangeArrowheads="1"/>
          </p:cNvSpPr>
          <p:nvPr/>
        </p:nvSpPr>
        <p:spPr bwMode="auto">
          <a:xfrm>
            <a:off x="711880" y="240229"/>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Líneas arrendadas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lines</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spTree>
    <p:extLst>
      <p:ext uri="{BB962C8B-B14F-4D97-AF65-F5344CB8AC3E}">
        <p14:creationId xmlns:p14="http://schemas.microsoft.com/office/powerpoint/2010/main" val="336461425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ox(in)">
                                      <p:cBhvr>
                                        <p:cTn id="7" dur="5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ox(i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8"/>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eaLnBrk="1" hangingPunct="1">
              <a:spcBef>
                <a:spcPct val="0"/>
              </a:spcBef>
              <a:buFontTx/>
              <a:buNone/>
            </a:pPr>
            <a:endParaRPr lang="es-MX" altLang="es-MX" sz="2400"/>
          </a:p>
        </p:txBody>
      </p:sp>
      <p:sp>
        <p:nvSpPr>
          <p:cNvPr id="6" name="5 CuadroTexto"/>
          <p:cNvSpPr txBox="1">
            <a:spLocks noChangeArrowheads="1"/>
          </p:cNvSpPr>
          <p:nvPr/>
        </p:nvSpPr>
        <p:spPr bwMode="auto">
          <a:xfrm>
            <a:off x="571500" y="1347043"/>
            <a:ext cx="578643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algn="just" eaLnBrk="1" hangingPunct="1">
              <a:lnSpc>
                <a:spcPct val="200000"/>
              </a:lnSpc>
              <a:spcBef>
                <a:spcPct val="0"/>
              </a:spcBef>
              <a:buFontTx/>
              <a:buNone/>
            </a:pPr>
            <a:r>
              <a:rPr lang="es-MX" altLang="es-MX" sz="2000" dirty="0">
                <a:latin typeface="ZapfHumnst BT"/>
              </a:rPr>
              <a:t>En </a:t>
            </a:r>
            <a:r>
              <a:rPr lang="es-MX" altLang="es-MX" sz="2000" b="1" dirty="0">
                <a:latin typeface="ZapfHumnst BT"/>
              </a:rPr>
              <a:t>Estados Unidos</a:t>
            </a:r>
            <a:r>
              <a:rPr lang="es-MX" altLang="es-MX" sz="2000" dirty="0">
                <a:latin typeface="ZapfHumnst BT"/>
              </a:rPr>
              <a:t>, el concepto es el siguiente: </a:t>
            </a:r>
          </a:p>
        </p:txBody>
      </p:sp>
      <p:sp>
        <p:nvSpPr>
          <p:cNvPr id="5" name="4 CuadroTexto"/>
          <p:cNvSpPr txBox="1"/>
          <p:nvPr/>
        </p:nvSpPr>
        <p:spPr>
          <a:xfrm>
            <a:off x="866775" y="2132856"/>
            <a:ext cx="5276850" cy="2468368"/>
          </a:xfrm>
          <a:prstGeom prst="rect">
            <a:avLst/>
          </a:prstGeom>
          <a:noFill/>
        </p:spPr>
        <p:txBody>
          <a:bodyPr>
            <a:spAutoFit/>
          </a:bodyPr>
          <a:lstStyle/>
          <a:p>
            <a:pPr lvl="1" algn="just">
              <a:lnSpc>
                <a:spcPct val="200000"/>
              </a:lnSpc>
              <a:buFont typeface="Arial" pitchFamily="34" charset="0"/>
              <a:buChar char="•"/>
              <a:defRPr/>
            </a:pPr>
            <a:r>
              <a:rPr lang="es-MX" sz="2000" dirty="0">
                <a:latin typeface="ZapfHumnst BT"/>
                <a:cs typeface="+mn-cs"/>
              </a:rPr>
              <a:t>  T1  = </a:t>
            </a:r>
            <a:r>
              <a:rPr lang="es-MX" sz="2000" b="1" dirty="0">
                <a:latin typeface="ZapfHumnst BT"/>
                <a:cs typeface="+mn-cs"/>
              </a:rPr>
              <a:t>1.544 Mbps</a:t>
            </a:r>
          </a:p>
          <a:p>
            <a:pPr lvl="1" algn="just">
              <a:lnSpc>
                <a:spcPct val="200000"/>
              </a:lnSpc>
              <a:buFont typeface="Arial" pitchFamily="34" charset="0"/>
              <a:buChar char="•"/>
              <a:defRPr/>
            </a:pPr>
            <a:r>
              <a:rPr lang="es-MX" sz="2000" dirty="0">
                <a:latin typeface="ZapfHumnst BT"/>
                <a:cs typeface="+mn-cs"/>
              </a:rPr>
              <a:t>  T2 = 4 líneas T1 (</a:t>
            </a:r>
            <a:r>
              <a:rPr lang="es-MX" sz="2000" b="1" dirty="0">
                <a:latin typeface="ZapfHumnst BT"/>
                <a:cs typeface="+mn-cs"/>
              </a:rPr>
              <a:t>6 Mbps</a:t>
            </a:r>
            <a:r>
              <a:rPr lang="es-MX" sz="2000" dirty="0">
                <a:latin typeface="ZapfHumnst BT"/>
                <a:cs typeface="+mn-cs"/>
              </a:rPr>
              <a:t>)</a:t>
            </a:r>
          </a:p>
          <a:p>
            <a:pPr lvl="1" algn="just">
              <a:lnSpc>
                <a:spcPct val="200000"/>
              </a:lnSpc>
              <a:buFont typeface="Arial" pitchFamily="34" charset="0"/>
              <a:buChar char="•"/>
              <a:defRPr/>
            </a:pPr>
            <a:r>
              <a:rPr lang="es-MX" sz="2000" dirty="0">
                <a:latin typeface="ZapfHumnst BT"/>
                <a:cs typeface="+mn-cs"/>
              </a:rPr>
              <a:t>  T3 = 28 líneas T1 (</a:t>
            </a:r>
            <a:r>
              <a:rPr lang="es-MX" sz="2000" b="1" kern="0" dirty="0">
                <a:latin typeface="ZapfHumnst BT"/>
                <a:cs typeface="+mn-cs"/>
              </a:rPr>
              <a:t>44.736 Mbps</a:t>
            </a:r>
            <a:r>
              <a:rPr lang="es-MX" sz="2000" dirty="0">
                <a:latin typeface="ZapfHumnst BT"/>
                <a:cs typeface="+mn-cs"/>
              </a:rPr>
              <a:t>)</a:t>
            </a:r>
          </a:p>
          <a:p>
            <a:pPr lvl="1" algn="just">
              <a:lnSpc>
                <a:spcPct val="200000"/>
              </a:lnSpc>
              <a:buFont typeface="Arial" pitchFamily="34" charset="0"/>
              <a:buChar char="•"/>
              <a:defRPr/>
            </a:pPr>
            <a:r>
              <a:rPr lang="es-MX" sz="2000" dirty="0">
                <a:latin typeface="ZapfHumnst BT"/>
                <a:cs typeface="+mn-cs"/>
              </a:rPr>
              <a:t>  T4 = 168 líneas T1 (</a:t>
            </a:r>
            <a:r>
              <a:rPr lang="es-MX" sz="2000" b="1" dirty="0">
                <a:latin typeface="ZapfHumnst BT"/>
                <a:cs typeface="+mn-cs"/>
              </a:rPr>
              <a:t>275 Mbps</a:t>
            </a:r>
            <a:r>
              <a:rPr lang="es-MX" sz="2000" dirty="0">
                <a:latin typeface="ZapfHumnst BT"/>
                <a:cs typeface="+mn-cs"/>
              </a:rPr>
              <a:t>) </a:t>
            </a:r>
          </a:p>
        </p:txBody>
      </p:sp>
      <p:sp>
        <p:nvSpPr>
          <p:cNvPr id="2" name="Text Box 6">
            <a:extLst>
              <a:ext uri="{FF2B5EF4-FFF2-40B4-BE49-F238E27FC236}">
                <a16:creationId xmlns:a16="http://schemas.microsoft.com/office/drawing/2014/main" id="{35478D95-DB6C-A067-5002-A9F25CFE909B}"/>
              </a:ext>
            </a:extLst>
          </p:cNvPr>
          <p:cNvSpPr txBox="1">
            <a:spLocks noChangeArrowheads="1"/>
          </p:cNvSpPr>
          <p:nvPr/>
        </p:nvSpPr>
        <p:spPr bwMode="auto">
          <a:xfrm>
            <a:off x="711880" y="240229"/>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Líneas arrendadas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lines</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spTree>
    <p:extLst>
      <p:ext uri="{BB962C8B-B14F-4D97-AF65-F5344CB8AC3E}">
        <p14:creationId xmlns:p14="http://schemas.microsoft.com/office/powerpoint/2010/main" val="210491113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5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ox(i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9121120"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MX" sz="1800" dirty="0">
                <a:latin typeface="Arial" pitchFamily="34" charset="0"/>
                <a:cs typeface="Arial" pitchFamily="34" charset="0"/>
              </a:rPr>
              <a:t>Las líneas arrendadas usan conexiones seriales.</a:t>
            </a:r>
            <a:r>
              <a:rPr lang="es-ES" sz="1800" dirty="0">
                <a:latin typeface="Arial" pitchFamily="34" charset="0"/>
                <a:cs typeface="Arial" pitchFamily="34" charset="0"/>
              </a:rPr>
              <a:t> Las tecnologías Ethernet WAN se están volviendo cada vez más populares, en lugar de estas líneas arrendadas en serie.</a:t>
            </a:r>
            <a:r>
              <a:rPr lang="es-MX" sz="1800" dirty="0">
                <a:latin typeface="Arial" pitchFamily="34" charset="0"/>
                <a:cs typeface="Arial" pitchFamily="34" charset="0"/>
              </a:rPr>
              <a:t> </a:t>
            </a:r>
            <a:r>
              <a:rPr lang="es-ES" sz="1800" dirty="0">
                <a:latin typeface="Arial" pitchFamily="34" charset="0"/>
                <a:cs typeface="Arial" pitchFamily="34" charset="0"/>
              </a:rPr>
              <a:t>Esto se debe a que las líneas arrendadas tienden a tener un costo más alto, un mayor tiempo de instalación y tienen velocidades más lentas que las que brindan las conexiones Ethernet.</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Líneas arrendadas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lines</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156632" y="3717032"/>
            <a:ext cx="9144000" cy="4359701"/>
          </a:xfrm>
          <a:prstGeom prst="rect">
            <a:avLst/>
          </a:prstGeom>
        </p:spPr>
      </p:pic>
    </p:spTree>
    <p:extLst>
      <p:ext uri="{BB962C8B-B14F-4D97-AF65-F5344CB8AC3E}">
        <p14:creationId xmlns:p14="http://schemas.microsoft.com/office/powerpoint/2010/main" val="372638425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957919"/>
            <a:ext cx="8712968" cy="2314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El </a:t>
            </a:r>
            <a:r>
              <a:rPr lang="es-ES" sz="1400" b="1" dirty="0" err="1">
                <a:solidFill>
                  <a:srgbClr val="FF0000"/>
                </a:solidFill>
                <a:latin typeface="Arial" pitchFamily="34" charset="0"/>
                <a:cs typeface="Arial" pitchFamily="34" charset="0"/>
              </a:rPr>
              <a:t>switching</a:t>
            </a:r>
            <a:r>
              <a:rPr lang="es-ES" sz="1400" b="1" dirty="0">
                <a:solidFill>
                  <a:srgbClr val="FF0000"/>
                </a:solidFill>
                <a:latin typeface="Arial" pitchFamily="34" charset="0"/>
                <a:cs typeface="Arial" pitchFamily="34" charset="0"/>
              </a:rPr>
              <a:t> por etiquetas multiprotocolo (</a:t>
            </a:r>
            <a:r>
              <a:rPr lang="es-ES" sz="1400" b="1" dirty="0" err="1">
                <a:solidFill>
                  <a:srgbClr val="FF0000"/>
                </a:solidFill>
                <a:latin typeface="Arial" pitchFamily="34" charset="0"/>
                <a:cs typeface="Arial" pitchFamily="34" charset="0"/>
              </a:rPr>
              <a:t>Multiprotocol</a:t>
            </a:r>
            <a:r>
              <a:rPr lang="es-ES" sz="1400" b="1" dirty="0">
                <a:solidFill>
                  <a:srgbClr val="FF0000"/>
                </a:solidFill>
                <a:latin typeface="Arial" pitchFamily="34" charset="0"/>
                <a:cs typeface="Arial" pitchFamily="34" charset="0"/>
              </a:rPr>
              <a:t> </a:t>
            </a:r>
            <a:r>
              <a:rPr lang="es-ES" sz="1400" b="1" dirty="0" err="1">
                <a:solidFill>
                  <a:srgbClr val="FF0000"/>
                </a:solidFill>
                <a:latin typeface="Arial" pitchFamily="34" charset="0"/>
                <a:cs typeface="Arial" pitchFamily="34" charset="0"/>
              </a:rPr>
              <a:t>Label</a:t>
            </a:r>
            <a:r>
              <a:rPr lang="es-ES" sz="1400" b="1" dirty="0">
                <a:solidFill>
                  <a:srgbClr val="FF0000"/>
                </a:solidFill>
                <a:latin typeface="Arial" pitchFamily="34" charset="0"/>
                <a:cs typeface="Arial" pitchFamily="34" charset="0"/>
              </a:rPr>
              <a:t> </a:t>
            </a:r>
            <a:r>
              <a:rPr lang="es-ES" sz="1400" b="1" dirty="0" err="1">
                <a:solidFill>
                  <a:srgbClr val="FF0000"/>
                </a:solidFill>
                <a:latin typeface="Arial" pitchFamily="34" charset="0"/>
                <a:cs typeface="Arial" pitchFamily="34" charset="0"/>
              </a:rPr>
              <a:t>Switching</a:t>
            </a:r>
            <a:r>
              <a:rPr lang="es-ES" sz="1400" b="1" dirty="0">
                <a:solidFill>
                  <a:srgbClr val="FF0000"/>
                </a:solidFill>
                <a:latin typeface="Arial" pitchFamily="34" charset="0"/>
                <a:cs typeface="Arial" pitchFamily="34" charset="0"/>
              </a:rPr>
              <a:t>, MPLS) es una tecnología WAN de alto rendimiento multiprotocolo que dirige los datos desde un </a:t>
            </a:r>
            <a:r>
              <a:rPr lang="es-ES" sz="1400" b="1" dirty="0" err="1">
                <a:solidFill>
                  <a:srgbClr val="FF0000"/>
                </a:solidFill>
                <a:latin typeface="Arial" pitchFamily="34" charset="0"/>
                <a:cs typeface="Arial" pitchFamily="34" charset="0"/>
              </a:rPr>
              <a:t>router</a:t>
            </a:r>
            <a:r>
              <a:rPr lang="es-ES" sz="1400" b="1" dirty="0">
                <a:solidFill>
                  <a:srgbClr val="FF0000"/>
                </a:solidFill>
                <a:latin typeface="Arial" pitchFamily="34" charset="0"/>
                <a:cs typeface="Arial" pitchFamily="34" charset="0"/>
              </a:rPr>
              <a:t> al siguiente.</a:t>
            </a:r>
          </a:p>
          <a:p>
            <a:pPr marL="1028700" lvl="1"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MPLS se basa en etiquetas de ruta cortas en lugar de direcciones de red IP.</a:t>
            </a:r>
          </a:p>
          <a:p>
            <a:pPr marL="1028700" lvl="1"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Se llama multiprotocolo porque tiene la capacidad de transportar cualquier contenido, incluido tráfico IPv4, IPv6, Ethernet, ATM, DSL y </a:t>
            </a:r>
            <a:r>
              <a:rPr lang="es-ES" sz="1400" b="1" dirty="0" err="1">
                <a:solidFill>
                  <a:srgbClr val="FF0000"/>
                </a:solidFill>
                <a:latin typeface="Arial" pitchFamily="34" charset="0"/>
                <a:cs typeface="Arial" pitchFamily="34" charset="0"/>
              </a:rPr>
              <a:t>Frame</a:t>
            </a:r>
            <a:r>
              <a:rPr lang="es-ES" sz="1400" b="1" dirty="0">
                <a:solidFill>
                  <a:srgbClr val="FF0000"/>
                </a:solidFill>
                <a:latin typeface="Arial" pitchFamily="34" charset="0"/>
                <a:cs typeface="Arial" pitchFamily="34" charset="0"/>
              </a:rPr>
              <a:t> </a:t>
            </a:r>
            <a:r>
              <a:rPr lang="es-ES" sz="1400" b="1" dirty="0" err="1">
                <a:solidFill>
                  <a:srgbClr val="FF0000"/>
                </a:solidFill>
                <a:latin typeface="Arial" pitchFamily="34" charset="0"/>
                <a:cs typeface="Arial" pitchFamily="34" charset="0"/>
              </a:rPr>
              <a:t>Relay</a:t>
            </a:r>
            <a:r>
              <a:rPr lang="es-ES" sz="1400" b="1" dirty="0">
                <a:solidFill>
                  <a:srgbClr val="FF0000"/>
                </a:solidFill>
                <a:latin typeface="Arial" pitchFamily="34" charset="0"/>
                <a:cs typeface="Arial" pitchFamily="34" charset="0"/>
              </a:rPr>
              <a:t>.</a:t>
            </a:r>
          </a:p>
          <a:p>
            <a:pPr marL="1028700" lvl="1"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Usa etiquetas que le indican al </a:t>
            </a:r>
            <a:r>
              <a:rPr lang="es-ES" sz="1400" b="1" dirty="0" err="1">
                <a:solidFill>
                  <a:srgbClr val="FF0000"/>
                </a:solidFill>
                <a:latin typeface="Arial" pitchFamily="34" charset="0"/>
                <a:cs typeface="Arial" pitchFamily="34" charset="0"/>
              </a:rPr>
              <a:t>router</a:t>
            </a:r>
            <a:r>
              <a:rPr lang="es-ES" sz="1400" b="1" dirty="0">
                <a:solidFill>
                  <a:srgbClr val="FF0000"/>
                </a:solidFill>
                <a:latin typeface="Arial" pitchFamily="34" charset="0"/>
                <a:cs typeface="Arial" pitchFamily="34" charset="0"/>
              </a:rPr>
              <a:t> qué hacer con un paquete.</a:t>
            </a:r>
            <a:endParaRPr lang="es-MX" sz="14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3" name="Picture 2">
            <a:extLst>
              <a:ext uri="{FF2B5EF4-FFF2-40B4-BE49-F238E27FC236}">
                <a16:creationId xmlns:a16="http://schemas.microsoft.com/office/drawing/2014/main" id="{20C35FE5-FC59-92BB-5671-DFF0AFFA2F1C}"/>
              </a:ext>
            </a:extLst>
          </p:cNvPr>
          <p:cNvPicPr>
            <a:picLocks noChangeAspect="1"/>
          </p:cNvPicPr>
          <p:nvPr/>
        </p:nvPicPr>
        <p:blipFill>
          <a:blip r:embed="rId2"/>
          <a:stretch>
            <a:fillRect/>
          </a:stretch>
        </p:blipFill>
        <p:spPr>
          <a:xfrm>
            <a:off x="542128" y="3479182"/>
            <a:ext cx="4664250" cy="2682248"/>
          </a:xfrm>
          <a:prstGeom prst="rect">
            <a:avLst/>
          </a:prstGeom>
        </p:spPr>
      </p:pic>
      <p:sp>
        <p:nvSpPr>
          <p:cNvPr id="4" name="Content Placeholder 2">
            <a:extLst>
              <a:ext uri="{FF2B5EF4-FFF2-40B4-BE49-F238E27FC236}">
                <a16:creationId xmlns:a16="http://schemas.microsoft.com/office/drawing/2014/main" id="{86A1EC40-E444-42EA-8B6C-204B59FCF40A}"/>
              </a:ext>
            </a:extLst>
          </p:cNvPr>
          <p:cNvSpPr txBox="1">
            <a:spLocks/>
          </p:cNvSpPr>
          <p:nvPr/>
        </p:nvSpPr>
        <p:spPr bwMode="auto">
          <a:xfrm>
            <a:off x="583698" y="6179731"/>
            <a:ext cx="4622680" cy="376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169545" indent="-169545"/>
            <a:r>
              <a:rPr lang="es-ES" altLang="en-US" sz="1300" dirty="0"/>
              <a:t>MPLS es principalmente una tecnología WAN de proveedor de servicios.</a:t>
            </a:r>
            <a:endParaRPr lang="es-ES" altLang="en-US" dirty="0">
              <a:cs typeface="Arial"/>
            </a:endParaRPr>
          </a:p>
          <a:p>
            <a:pPr lvl="1"/>
            <a:endParaRPr lang="es-ES" altLang="en-US" dirty="0">
              <a:cs typeface="Arial"/>
            </a:endParaRPr>
          </a:p>
          <a:p>
            <a:pPr lvl="1"/>
            <a:endParaRPr lang="es-ES" altLang="en-US" dirty="0">
              <a:cs typeface="Arial"/>
            </a:endParaRPr>
          </a:p>
          <a:p>
            <a:pPr lvl="1"/>
            <a:endParaRPr lang="es-ES" altLang="en-US" dirty="0">
              <a:cs typeface="Arial"/>
            </a:endParaRPr>
          </a:p>
          <a:p>
            <a:pPr lvl="1"/>
            <a:endParaRPr lang="es-ES" altLang="en-US" dirty="0">
              <a:cs typeface="Arial"/>
            </a:endParaRPr>
          </a:p>
        </p:txBody>
      </p:sp>
    </p:spTree>
    <p:extLst>
      <p:ext uri="{BB962C8B-B14F-4D97-AF65-F5344CB8AC3E}">
        <p14:creationId xmlns:p14="http://schemas.microsoft.com/office/powerpoint/2010/main" val="212776091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8712968" cy="6689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b="1" dirty="0">
                <a:latin typeface="Arial" pitchFamily="34" charset="0"/>
                <a:cs typeface="Arial" pitchFamily="34" charset="0"/>
              </a:rPr>
              <a:t>MPLS</a:t>
            </a:r>
            <a:r>
              <a:rPr lang="es-ES" sz="1800" dirty="0">
                <a:latin typeface="Arial" pitchFamily="34" charset="0"/>
                <a:cs typeface="Arial" pitchFamily="34" charset="0"/>
              </a:rPr>
              <a:t> significa “Multi </a:t>
            </a:r>
            <a:r>
              <a:rPr lang="es-ES" sz="1800" dirty="0" err="1">
                <a:latin typeface="Arial" pitchFamily="34" charset="0"/>
                <a:cs typeface="Arial" pitchFamily="34" charset="0"/>
              </a:rPr>
              <a:t>Protocol</a:t>
            </a:r>
            <a:r>
              <a:rPr lang="es-ES" sz="1800" dirty="0">
                <a:latin typeface="Arial" pitchFamily="34" charset="0"/>
                <a:cs typeface="Arial" pitchFamily="34" charset="0"/>
              </a:rPr>
              <a:t> </a:t>
            </a:r>
            <a:r>
              <a:rPr lang="es-ES" sz="1800" dirty="0" err="1">
                <a:latin typeface="Arial" pitchFamily="34" charset="0"/>
                <a:cs typeface="Arial" pitchFamily="34" charset="0"/>
              </a:rPr>
              <a:t>Label</a:t>
            </a:r>
            <a:r>
              <a:rPr lang="es-ES" sz="1800" dirty="0">
                <a:latin typeface="Arial" pitchFamily="34" charset="0"/>
                <a:cs typeface="Arial" pitchFamily="34" charset="0"/>
              </a:rPr>
              <a:t> </a:t>
            </a:r>
            <a:r>
              <a:rPr lang="es-ES" sz="1800" dirty="0" err="1">
                <a:latin typeface="Arial" pitchFamily="34" charset="0"/>
                <a:cs typeface="Arial" pitchFamily="34" charset="0"/>
              </a:rPr>
              <a:t>Switching</a:t>
            </a:r>
            <a:r>
              <a:rPr lang="es-ES" sz="1800" dirty="0">
                <a:latin typeface="Arial" pitchFamily="34" charset="0"/>
                <a:cs typeface="Arial" pitchFamily="34" charset="0"/>
              </a:rPr>
              <a:t>”. </a:t>
            </a:r>
            <a:r>
              <a:rPr lang="es-ES" sz="1800" b="1" dirty="0">
                <a:solidFill>
                  <a:srgbClr val="FF0000"/>
                </a:solidFill>
                <a:latin typeface="Arial" pitchFamily="34" charset="0"/>
                <a:cs typeface="Arial" pitchFamily="34" charset="0"/>
              </a:rPr>
              <a:t>MPLS permite a las empresas formar WAN sobre la infraestructura MPLS de un proveedor de servicios. Aunque el tráfico de muchos clientes diferentes pasará por esta infraestructura, el aspecto de </a:t>
            </a:r>
            <a:r>
              <a:rPr lang="es-ES" sz="1800" b="1" dirty="0" err="1">
                <a:solidFill>
                  <a:srgbClr val="FF0000"/>
                </a:solidFill>
                <a:latin typeface="Arial" pitchFamily="34" charset="0"/>
                <a:cs typeface="Arial" pitchFamily="34" charset="0"/>
              </a:rPr>
              <a:t>label-switching</a:t>
            </a:r>
            <a:r>
              <a:rPr lang="es-ES" sz="1800" b="1" dirty="0">
                <a:solidFill>
                  <a:srgbClr val="FF0000"/>
                </a:solidFill>
                <a:latin typeface="Arial" pitchFamily="34" charset="0"/>
                <a:cs typeface="Arial" pitchFamily="34" charset="0"/>
              </a:rPr>
              <a:t> de MPLS permite que se formen VPN seguras sobre la infraestructura compartida.</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Al igual que Internet, las redes MPLS de los proveedores de servicios son infraestructuras compartidas porque muchas empresas de clientes se conectan y comparten la misma infraestructura para realizar conexiones WAN.</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Sin embargo, el cambio de etiquetas en el nombre de MPLS permite crear VPN sobre la infraestructura MPLS mediante el uso de etiquetas.</a:t>
            </a:r>
            <a:endParaRPr lang="es-ES" sz="1800"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Estas etiquetas se utilizan para separar el tráfico de diferentes clientes a medida que viaja por la infraestructura compartida y asegurarse de que no se mezcle con el tráfico de otros clientes.</a:t>
            </a:r>
            <a:endParaRPr lang="es-ES" sz="1800" dirty="0">
              <a:latin typeface="Arial" pitchFamily="34" charset="0"/>
              <a:cs typeface="Arial" pitchFamily="34" charset="0"/>
            </a:endParaRP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 router MPLS </a:t>
            </a:r>
            <a:r>
              <a:rPr lang="fr-FR" sz="1800" dirty="0" err="1">
                <a:latin typeface="Arial" pitchFamily="34" charset="0"/>
                <a:cs typeface="Arial" pitchFamily="34" charset="0"/>
              </a:rPr>
              <a:t>puede</a:t>
            </a:r>
            <a:r>
              <a:rPr lang="fr-FR" sz="1800" dirty="0">
                <a:latin typeface="Arial" pitchFamily="34" charset="0"/>
                <a:cs typeface="Arial" pitchFamily="34" charset="0"/>
              </a:rPr>
              <a:t> </a:t>
            </a:r>
            <a:r>
              <a:rPr lang="fr-FR" sz="1800" dirty="0" err="1">
                <a:latin typeface="Arial" pitchFamily="34" charset="0"/>
                <a:cs typeface="Arial" pitchFamily="34" charset="0"/>
              </a:rPr>
              <a:t>ser</a:t>
            </a:r>
            <a:r>
              <a:rPr lang="fr-FR" sz="1800" dirty="0">
                <a:latin typeface="Arial" pitchFamily="34" charset="0"/>
                <a:cs typeface="Arial" pitchFamily="34" charset="0"/>
              </a:rPr>
              <a:t> un </a:t>
            </a:r>
            <a:r>
              <a:rPr lang="fr-FR" sz="1800" b="1" dirty="0">
                <a:latin typeface="Arial" pitchFamily="34" charset="0"/>
                <a:cs typeface="Arial" pitchFamily="34" charset="0"/>
              </a:rPr>
              <a:t>router de borde de cliente (CE), un router de borde de </a:t>
            </a:r>
            <a:r>
              <a:rPr lang="fr-FR" sz="1800" b="1" dirty="0" err="1">
                <a:latin typeface="Arial" pitchFamily="34" charset="0"/>
                <a:cs typeface="Arial" pitchFamily="34" charset="0"/>
              </a:rPr>
              <a:t>proveedor</a:t>
            </a:r>
            <a:r>
              <a:rPr lang="fr-FR" sz="1800" b="1" dirty="0">
                <a:latin typeface="Arial" pitchFamily="34" charset="0"/>
                <a:cs typeface="Arial" pitchFamily="34" charset="0"/>
              </a:rPr>
              <a:t> (PE) o un router de </a:t>
            </a:r>
            <a:r>
              <a:rPr lang="fr-FR" sz="1800" b="1" dirty="0" err="1">
                <a:latin typeface="Arial" pitchFamily="34" charset="0"/>
                <a:cs typeface="Arial" pitchFamily="34" charset="0"/>
              </a:rPr>
              <a:t>proveedor</a:t>
            </a:r>
            <a:r>
              <a:rPr lang="fr-FR" sz="1800" b="1" dirty="0">
                <a:latin typeface="Arial" pitchFamily="34" charset="0"/>
                <a:cs typeface="Arial" pitchFamily="34" charset="0"/>
              </a:rPr>
              <a:t> </a:t>
            </a:r>
            <a:r>
              <a:rPr lang="fr-FR" sz="1800" b="1" dirty="0" err="1">
                <a:latin typeface="Arial" pitchFamily="34" charset="0"/>
                <a:cs typeface="Arial" pitchFamily="34" charset="0"/>
              </a:rPr>
              <a:t>interno</a:t>
            </a:r>
            <a:r>
              <a:rPr lang="fr-FR" sz="1800" b="1" dirty="0">
                <a:latin typeface="Arial" pitchFamily="34" charset="0"/>
                <a:cs typeface="Arial" pitchFamily="34" charset="0"/>
              </a:rPr>
              <a:t> (P).</a:t>
            </a:r>
          </a:p>
          <a:p>
            <a:pPr marL="285750" indent="-285750" algn="just">
              <a:lnSpc>
                <a:spcPct val="150000"/>
              </a:lnSpc>
              <a:buFont typeface="Arial" panose="020B0604020202020204" pitchFamily="34" charset="0"/>
              <a:buChar char="•"/>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spTree>
    <p:extLst>
      <p:ext uri="{BB962C8B-B14F-4D97-AF65-F5344CB8AC3E}">
        <p14:creationId xmlns:p14="http://schemas.microsoft.com/office/powerpoint/2010/main" val="399586936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fr-FR" sz="1800" dirty="0">
                <a:latin typeface="Arial" pitchFamily="34" charset="0"/>
                <a:cs typeface="Arial" pitchFamily="34" charset="0"/>
              </a:rPr>
              <a:t>Un router MPLS </a:t>
            </a:r>
            <a:r>
              <a:rPr lang="fr-FR" sz="1800" dirty="0" err="1">
                <a:latin typeface="Arial" pitchFamily="34" charset="0"/>
                <a:cs typeface="Arial" pitchFamily="34" charset="0"/>
              </a:rPr>
              <a:t>puede</a:t>
            </a:r>
            <a:r>
              <a:rPr lang="fr-FR" sz="1800" dirty="0">
                <a:latin typeface="Arial" pitchFamily="34" charset="0"/>
                <a:cs typeface="Arial" pitchFamily="34" charset="0"/>
              </a:rPr>
              <a:t> </a:t>
            </a:r>
            <a:r>
              <a:rPr lang="fr-FR" sz="1800" dirty="0" err="1">
                <a:latin typeface="Arial" pitchFamily="34" charset="0"/>
                <a:cs typeface="Arial" pitchFamily="34" charset="0"/>
              </a:rPr>
              <a:t>ser</a:t>
            </a:r>
            <a:r>
              <a:rPr lang="fr-FR" sz="1800" dirty="0">
                <a:latin typeface="Arial" pitchFamily="34" charset="0"/>
                <a:cs typeface="Arial" pitchFamily="34" charset="0"/>
              </a:rPr>
              <a:t>:</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 </a:t>
            </a:r>
            <a:r>
              <a:rPr lang="fr-FR" sz="1800" b="1" dirty="0">
                <a:solidFill>
                  <a:schemeClr val="accent6">
                    <a:lumMod val="75000"/>
                  </a:schemeClr>
                </a:solidFill>
                <a:latin typeface="Arial" pitchFamily="34" charset="0"/>
                <a:cs typeface="Arial" pitchFamily="34" charset="0"/>
              </a:rPr>
              <a:t>router de borde de cliente (CE)</a:t>
            </a:r>
            <a:endParaRPr lang="fr-FR" sz="1800" dirty="0">
              <a:latin typeface="Arial" pitchFamily="34" charset="0"/>
              <a:cs typeface="Arial" pitchFamily="34" charset="0"/>
            </a:endParaRP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borde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(PE)</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a:t>
            </a:r>
            <a:r>
              <a:rPr lang="fr-FR" sz="1800" b="1" dirty="0" err="1">
                <a:solidFill>
                  <a:schemeClr val="accent6">
                    <a:lumMod val="75000"/>
                  </a:schemeClr>
                </a:solidFill>
                <a:latin typeface="Arial" pitchFamily="34" charset="0"/>
                <a:cs typeface="Arial" pitchFamily="34" charset="0"/>
              </a:rPr>
              <a:t>interno</a:t>
            </a:r>
            <a:r>
              <a:rPr lang="fr-FR" sz="1800" b="1" dirty="0">
                <a:solidFill>
                  <a:schemeClr val="accent6">
                    <a:lumMod val="75000"/>
                  </a:schemeClr>
                </a:solidFill>
                <a:latin typeface="Arial" pitchFamily="34" charset="0"/>
                <a:cs typeface="Arial" pitchFamily="34" charset="0"/>
              </a:rPr>
              <a:t> (P).</a:t>
            </a:r>
          </a:p>
          <a:p>
            <a:pPr marL="285750" indent="-285750" algn="just">
              <a:lnSpc>
                <a:spcPct val="150000"/>
              </a:lnSpc>
              <a:buFont typeface="Arial" panose="020B0604020202020204" pitchFamily="34" charset="0"/>
              <a:buChar char="•"/>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1B82826-B2E1-B83F-255E-49A104F10549}"/>
              </a:ext>
            </a:extLst>
          </p:cNvPr>
          <p:cNvPicPr>
            <a:picLocks noChangeAspect="1"/>
          </p:cNvPicPr>
          <p:nvPr/>
        </p:nvPicPr>
        <p:blipFill>
          <a:blip r:embed="rId2"/>
          <a:stretch>
            <a:fillRect/>
          </a:stretch>
        </p:blipFill>
        <p:spPr>
          <a:xfrm>
            <a:off x="-36007" y="3429000"/>
            <a:ext cx="9144000" cy="1317962"/>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20356" y="4676015"/>
            <a:ext cx="303288" cy="369332"/>
          </a:xfrm>
          <a:prstGeom prst="rect">
            <a:avLst/>
          </a:prstGeom>
          <a:noFill/>
        </p:spPr>
        <p:txBody>
          <a:bodyPr wrap="none" rtlCol="0">
            <a:spAutoFit/>
          </a:bodyPr>
          <a:lstStyle/>
          <a:p>
            <a:r>
              <a:rPr lang="es-MX" dirty="0"/>
              <a:t>P</a:t>
            </a:r>
          </a:p>
        </p:txBody>
      </p:sp>
    </p:spTree>
    <p:extLst>
      <p:ext uri="{BB962C8B-B14F-4D97-AF65-F5344CB8AC3E}">
        <p14:creationId xmlns:p14="http://schemas.microsoft.com/office/powerpoint/2010/main" val="3022089089"/>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8712968" cy="3780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fr-FR" sz="1800" dirty="0">
                <a:latin typeface="Arial" pitchFamily="34" charset="0"/>
                <a:cs typeface="Arial" pitchFamily="34" charset="0"/>
              </a:rPr>
              <a:t>Un router MPLS </a:t>
            </a:r>
            <a:r>
              <a:rPr lang="fr-FR" sz="1800" dirty="0" err="1">
                <a:latin typeface="Arial" pitchFamily="34" charset="0"/>
                <a:cs typeface="Arial" pitchFamily="34" charset="0"/>
              </a:rPr>
              <a:t>puede</a:t>
            </a:r>
            <a:r>
              <a:rPr lang="fr-FR" sz="1800" dirty="0">
                <a:latin typeface="Arial" pitchFamily="34" charset="0"/>
                <a:cs typeface="Arial" pitchFamily="34" charset="0"/>
              </a:rPr>
              <a:t> </a:t>
            </a:r>
            <a:r>
              <a:rPr lang="fr-FR" sz="1800" dirty="0" err="1">
                <a:latin typeface="Arial" pitchFamily="34" charset="0"/>
                <a:cs typeface="Arial" pitchFamily="34" charset="0"/>
              </a:rPr>
              <a:t>ser</a:t>
            </a:r>
            <a:r>
              <a:rPr lang="fr-FR" sz="1800" dirty="0">
                <a:latin typeface="Arial" pitchFamily="34" charset="0"/>
                <a:cs typeface="Arial" pitchFamily="34" charset="0"/>
              </a:rPr>
              <a:t>:</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 </a:t>
            </a:r>
            <a:r>
              <a:rPr lang="fr-FR" sz="1800" b="1" dirty="0">
                <a:solidFill>
                  <a:schemeClr val="accent6">
                    <a:lumMod val="75000"/>
                  </a:schemeClr>
                </a:solidFill>
                <a:latin typeface="Arial" pitchFamily="34" charset="0"/>
                <a:cs typeface="Arial" pitchFamily="34" charset="0"/>
              </a:rPr>
              <a:t>router de borde de cliente (CE)</a:t>
            </a:r>
            <a:endParaRPr lang="fr-FR" sz="1800" dirty="0">
              <a:latin typeface="Arial" pitchFamily="34" charset="0"/>
              <a:cs typeface="Arial" pitchFamily="34" charset="0"/>
            </a:endParaRP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borde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(PE)</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a:t>
            </a:r>
            <a:r>
              <a:rPr lang="fr-FR" sz="1800" b="1" dirty="0" err="1">
                <a:solidFill>
                  <a:schemeClr val="accent6">
                    <a:lumMod val="75000"/>
                  </a:schemeClr>
                </a:solidFill>
                <a:latin typeface="Arial" pitchFamily="34" charset="0"/>
                <a:cs typeface="Arial" pitchFamily="34" charset="0"/>
              </a:rPr>
              <a:t>interno</a:t>
            </a:r>
            <a:r>
              <a:rPr lang="fr-FR" sz="1800" b="1" dirty="0">
                <a:solidFill>
                  <a:schemeClr val="accent6">
                    <a:lumMod val="75000"/>
                  </a:schemeClr>
                </a:solidFill>
                <a:latin typeface="Arial" pitchFamily="34" charset="0"/>
                <a:cs typeface="Arial" pitchFamily="34" charset="0"/>
              </a:rPr>
              <a:t> (P).</a:t>
            </a:r>
          </a:p>
          <a:p>
            <a:pPr algn="just">
              <a:lnSpc>
                <a:spcPct val="150000"/>
              </a:lnSpc>
            </a:pPr>
            <a:r>
              <a:rPr lang="es-ES" sz="1800" dirty="0">
                <a:solidFill>
                  <a:schemeClr val="accent6">
                    <a:lumMod val="75000"/>
                  </a:schemeClr>
                </a:solidFill>
                <a:latin typeface="Arial" pitchFamily="34" charset="0"/>
                <a:cs typeface="Arial" pitchFamily="34" charset="0"/>
              </a:rPr>
              <a:t>Observe que los enrutadores CE están en el borde de las redes del cliente y se conectan a los enrutadores PE, los enrutadores de borde del proveedor. Dentro de la red del proveedor también hay enrutadores P que forman la infraestructura de red interna de la red del proveedor de servicios, pero no se conectan directamente a los enrutadores del cliente.</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1B82826-B2E1-B83F-255E-49A104F10549}"/>
              </a:ext>
            </a:extLst>
          </p:cNvPr>
          <p:cNvPicPr>
            <a:picLocks noChangeAspect="1"/>
          </p:cNvPicPr>
          <p:nvPr/>
        </p:nvPicPr>
        <p:blipFill>
          <a:blip r:embed="rId2"/>
          <a:stretch>
            <a:fillRect/>
          </a:stretch>
        </p:blipFill>
        <p:spPr>
          <a:xfrm>
            <a:off x="0" y="5209494"/>
            <a:ext cx="9144000" cy="1317962"/>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20356" y="6390344"/>
            <a:ext cx="303288" cy="369332"/>
          </a:xfrm>
          <a:prstGeom prst="rect">
            <a:avLst/>
          </a:prstGeom>
          <a:noFill/>
        </p:spPr>
        <p:txBody>
          <a:bodyPr wrap="none" rtlCol="0">
            <a:spAutoFit/>
          </a:bodyPr>
          <a:lstStyle/>
          <a:p>
            <a:r>
              <a:rPr lang="es-MX" dirty="0"/>
              <a:t>P</a:t>
            </a:r>
          </a:p>
        </p:txBody>
      </p:sp>
    </p:spTree>
    <p:extLst>
      <p:ext uri="{BB962C8B-B14F-4D97-AF65-F5344CB8AC3E}">
        <p14:creationId xmlns:p14="http://schemas.microsoft.com/office/powerpoint/2010/main" val="394092396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3780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Cuando los enrutadores PE reciben tramas de los enrutadores CE, agregan una etiqueta a la trama. </a:t>
            </a:r>
            <a:r>
              <a:rPr lang="es-ES" sz="1800" dirty="0">
                <a:solidFill>
                  <a:schemeClr val="accent6">
                    <a:lumMod val="75000"/>
                  </a:schemeClr>
                </a:solidFill>
                <a:latin typeface="Arial" pitchFamily="34" charset="0"/>
                <a:cs typeface="Arial" pitchFamily="34" charset="0"/>
              </a:rPr>
              <a:t>Estas etiquetas en realidad se colocan entre el encabezado Ethernet de la capa 2 y el </a:t>
            </a:r>
            <a:r>
              <a:rPr lang="es-ES" sz="1800" dirty="0" err="1">
                <a:solidFill>
                  <a:schemeClr val="accent6">
                    <a:lumMod val="75000"/>
                  </a:schemeClr>
                </a:solidFill>
                <a:latin typeface="Arial" pitchFamily="34" charset="0"/>
                <a:cs typeface="Arial" pitchFamily="34" charset="0"/>
              </a:rPr>
              <a:t>encabezdo</a:t>
            </a:r>
            <a:r>
              <a:rPr lang="es-ES" sz="1800" dirty="0">
                <a:solidFill>
                  <a:schemeClr val="accent6">
                    <a:lumMod val="75000"/>
                  </a:schemeClr>
                </a:solidFill>
                <a:latin typeface="Arial" pitchFamily="34" charset="0"/>
                <a:cs typeface="Arial" pitchFamily="34" charset="0"/>
              </a:rPr>
              <a:t> IP de la capa 3, por lo que a veces MPLS se denomina protocolo de capa 2.5</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Estas etiquetas se utilizan para tomar decisiones de reenvío dentro de la red del proveedor de servicios, </a:t>
            </a:r>
            <a:r>
              <a:rPr lang="es-ES" sz="1800" b="1" u="sng" dirty="0">
                <a:latin typeface="Arial" pitchFamily="34" charset="0"/>
                <a:cs typeface="Arial" pitchFamily="34" charset="0"/>
              </a:rPr>
              <a:t>no la IP de destino. </a:t>
            </a:r>
            <a:r>
              <a:rPr lang="es-ES" sz="1800" dirty="0">
                <a:solidFill>
                  <a:schemeClr val="accent6">
                    <a:lumMod val="75000"/>
                  </a:schemeClr>
                </a:solidFill>
                <a:latin typeface="Arial" pitchFamily="34" charset="0"/>
                <a:cs typeface="Arial" pitchFamily="34" charset="0"/>
              </a:rPr>
              <a:t>En el enrutamiento de IP regular, el enrutador verifica la IP de destino y la compara con su tabla de enrutamiento para decidir dónde reenviar el paquete. Pero no en MPLS.</a:t>
            </a:r>
          </a:p>
          <a:p>
            <a:pPr marL="285750" indent="-285750" algn="just">
              <a:lnSpc>
                <a:spcPct val="150000"/>
              </a:lnSpc>
              <a:buFont typeface="Arial" panose="020B0604020202020204" pitchFamily="34" charset="0"/>
              <a:buChar char="•"/>
            </a:pPr>
            <a:endParaRPr lang="es-MX" sz="1800" b="1" u="sng"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1B82826-B2E1-B83F-255E-49A104F10549}"/>
              </a:ext>
            </a:extLst>
          </p:cNvPr>
          <p:cNvPicPr>
            <a:picLocks noChangeAspect="1"/>
          </p:cNvPicPr>
          <p:nvPr/>
        </p:nvPicPr>
        <p:blipFill>
          <a:blip r:embed="rId2"/>
          <a:stretch>
            <a:fillRect/>
          </a:stretch>
        </p:blipFill>
        <p:spPr>
          <a:xfrm>
            <a:off x="0" y="5209494"/>
            <a:ext cx="9144000" cy="1317962"/>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20356" y="6390344"/>
            <a:ext cx="303288" cy="369332"/>
          </a:xfrm>
          <a:prstGeom prst="rect">
            <a:avLst/>
          </a:prstGeom>
          <a:noFill/>
        </p:spPr>
        <p:txBody>
          <a:bodyPr wrap="none" rtlCol="0">
            <a:spAutoFit/>
          </a:bodyPr>
          <a:lstStyle/>
          <a:p>
            <a:r>
              <a:rPr lang="es-MX" dirty="0"/>
              <a:t>P</a:t>
            </a:r>
          </a:p>
        </p:txBody>
      </p:sp>
    </p:spTree>
    <p:extLst>
      <p:ext uri="{BB962C8B-B14F-4D97-AF65-F5344CB8AC3E}">
        <p14:creationId xmlns:p14="http://schemas.microsoft.com/office/powerpoint/2010/main" val="185340971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2534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Los </a:t>
            </a:r>
            <a:r>
              <a:rPr lang="es-ES" sz="1800" dirty="0" err="1">
                <a:latin typeface="Arial" pitchFamily="34" charset="0"/>
                <a:cs typeface="Arial" pitchFamily="34" charset="0"/>
              </a:rPr>
              <a:t>routers</a:t>
            </a:r>
            <a:r>
              <a:rPr lang="es-ES" sz="1800" dirty="0">
                <a:latin typeface="Arial" pitchFamily="34" charset="0"/>
                <a:cs typeface="Arial" pitchFamily="34" charset="0"/>
              </a:rPr>
              <a:t> CE no usan MPLS, solo lo usan los enrutadores PE y P. </a:t>
            </a:r>
            <a:r>
              <a:rPr lang="es-ES" sz="1800" dirty="0">
                <a:solidFill>
                  <a:schemeClr val="accent6">
                    <a:lumMod val="75000"/>
                  </a:schemeClr>
                </a:solidFill>
                <a:latin typeface="Arial" pitchFamily="34" charset="0"/>
                <a:cs typeface="Arial" pitchFamily="34" charset="0"/>
              </a:rPr>
              <a:t>Los enrutadores CE no tienen que ejecutar MPLS</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Los enrutadores CE forman pares de protocolo de enrutamiento dinámico con los enrutadores PE o usan los enrutadores PE como el siguiente salto de sus rutas estáticas.</a:t>
            </a:r>
          </a:p>
          <a:p>
            <a:pPr marL="285750" indent="-285750" algn="just">
              <a:lnSpc>
                <a:spcPct val="150000"/>
              </a:lnSpc>
              <a:buFont typeface="Arial" panose="020B0604020202020204" pitchFamily="34" charset="0"/>
              <a:buChar char="•"/>
            </a:pPr>
            <a:endParaRPr lang="es-MX" sz="1800" b="1" u="sng"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3" name="Imagen 2">
            <a:extLst>
              <a:ext uri="{FF2B5EF4-FFF2-40B4-BE49-F238E27FC236}">
                <a16:creationId xmlns:a16="http://schemas.microsoft.com/office/drawing/2014/main" id="{11112108-15E9-AF41-EB11-7B343E683DE9}"/>
              </a:ext>
            </a:extLst>
          </p:cNvPr>
          <p:cNvPicPr>
            <a:picLocks noChangeAspect="1"/>
          </p:cNvPicPr>
          <p:nvPr/>
        </p:nvPicPr>
        <p:blipFill>
          <a:blip r:embed="rId2"/>
          <a:stretch>
            <a:fillRect/>
          </a:stretch>
        </p:blipFill>
        <p:spPr>
          <a:xfrm>
            <a:off x="25360" y="5119777"/>
            <a:ext cx="9144000" cy="1270567"/>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13526" y="6204588"/>
            <a:ext cx="367668" cy="371511"/>
          </a:xfrm>
          <a:prstGeom prst="rect">
            <a:avLst/>
          </a:prstGeom>
          <a:noFill/>
        </p:spPr>
        <p:txBody>
          <a:bodyPr wrap="square" rtlCol="0">
            <a:spAutoFit/>
          </a:bodyPr>
          <a:lstStyle/>
          <a:p>
            <a:r>
              <a:rPr lang="es-MX" dirty="0"/>
              <a:t>P</a:t>
            </a:r>
          </a:p>
        </p:txBody>
      </p:sp>
    </p:spTree>
    <p:extLst>
      <p:ext uri="{BB962C8B-B14F-4D97-AF65-F5344CB8AC3E}">
        <p14:creationId xmlns:p14="http://schemas.microsoft.com/office/powerpoint/2010/main" val="79130100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8712968" cy="502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Cuando se utiliza VPN MPLS de capa 2, los enrutadores CE y PE no forman emparejamientos.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La red del proveedor de servicios es completamente transparente para los enrutadores CE.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efecto, es como si los dos enrutadores CE estuvieran conectados directamente. Sus interfaces WAN estarán en la misma subred.</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Si se utiliza un protocolo de enrutamiento, los dos enrutadores CE se emparejarán directamente entre sí.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este caso, la red del proveedor de servicios todavía ejecuta MPLS como antes, pero lo hace de una manera que es como si toda la red del proveedor de servicios fuera solo un gran interruptor que conecta los dos enrutadores CE de esta manera.</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6" name="Imagen 5">
            <a:extLst>
              <a:ext uri="{FF2B5EF4-FFF2-40B4-BE49-F238E27FC236}">
                <a16:creationId xmlns:a16="http://schemas.microsoft.com/office/drawing/2014/main" id="{CF49BCB8-CCAD-0847-754A-0A0F69EFF577}"/>
              </a:ext>
            </a:extLst>
          </p:cNvPr>
          <p:cNvPicPr>
            <a:picLocks noChangeAspect="1"/>
          </p:cNvPicPr>
          <p:nvPr/>
        </p:nvPicPr>
        <p:blipFill>
          <a:blip r:embed="rId2"/>
          <a:stretch>
            <a:fillRect/>
          </a:stretch>
        </p:blipFill>
        <p:spPr>
          <a:xfrm>
            <a:off x="35496" y="5290986"/>
            <a:ext cx="9144000" cy="1255960"/>
          </a:xfrm>
          <a:prstGeom prst="rect">
            <a:avLst/>
          </a:prstGeom>
        </p:spPr>
      </p:pic>
    </p:spTree>
    <p:extLst>
      <p:ext uri="{BB962C8B-B14F-4D97-AF65-F5344CB8AC3E}">
        <p14:creationId xmlns:p14="http://schemas.microsoft.com/office/powerpoint/2010/main" val="281246004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1" y="1206614"/>
            <a:ext cx="8352929" cy="3780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MX" sz="1800" dirty="0">
                <a:latin typeface="Arial" pitchFamily="34" charset="0"/>
                <a:cs typeface="Arial" pitchFamily="34" charset="0"/>
              </a:rPr>
              <a:t>WAN significa Redes de Área Amplia.</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Una WAN es una red que se extiende sobre una gran área geográfica. </a:t>
            </a:r>
            <a:r>
              <a:rPr lang="es-ES" sz="1800" dirty="0">
                <a:solidFill>
                  <a:schemeClr val="accent6">
                    <a:lumMod val="75000"/>
                  </a:schemeClr>
                </a:solidFill>
                <a:latin typeface="Arial" pitchFamily="34" charset="0"/>
                <a:cs typeface="Arial" pitchFamily="34" charset="0"/>
              </a:rPr>
              <a:t>Por ejemplo: Entre ciudades, entre países, etc.</a:t>
            </a:r>
            <a:endParaRPr lang="es-MX" sz="1800"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Las </a:t>
            </a:r>
            <a:r>
              <a:rPr lang="es-ES" sz="1800" dirty="0" err="1">
                <a:latin typeface="Arial" pitchFamily="34" charset="0"/>
                <a:cs typeface="Arial" pitchFamily="34" charset="0"/>
              </a:rPr>
              <a:t>WANs</a:t>
            </a:r>
            <a:r>
              <a:rPr lang="es-ES" sz="1800" dirty="0">
                <a:latin typeface="Arial" pitchFamily="34" charset="0"/>
                <a:cs typeface="Arial" pitchFamily="34" charset="0"/>
              </a:rPr>
              <a:t> se utilizan para conectar </a:t>
            </a:r>
            <a:r>
              <a:rPr lang="es-ES" sz="1800" dirty="0" err="1">
                <a:latin typeface="Arial" pitchFamily="34" charset="0"/>
                <a:cs typeface="Arial" pitchFamily="34" charset="0"/>
              </a:rPr>
              <a:t>LANs</a:t>
            </a:r>
            <a:r>
              <a:rPr lang="es-ES" sz="1800" dirty="0">
                <a:latin typeface="Arial" pitchFamily="34" charset="0"/>
                <a:cs typeface="Arial" pitchFamily="34" charset="0"/>
              </a:rPr>
              <a:t> geográficamente distantes. </a:t>
            </a:r>
            <a:r>
              <a:rPr lang="es-ES" sz="1800" dirty="0">
                <a:solidFill>
                  <a:schemeClr val="accent6">
                    <a:lumMod val="75000"/>
                  </a:schemeClr>
                </a:solidFill>
                <a:latin typeface="Arial" pitchFamily="34" charset="0"/>
                <a:cs typeface="Arial" pitchFamily="34" charset="0"/>
              </a:rPr>
              <a:t>Por ejemplo: si una compañía tiene una oficina en Nueva York, una oficina en Toronto y una oficina en Londres, cada una de esas oficinas es una LAN, red de área local, y las conexiones entre ellas forman una WAN, red de área amplia. Por ejemplo, para conectar dos oficinas que se encuentran en diferentes ciudades o países.</a:t>
            </a:r>
          </a:p>
        </p:txBody>
      </p:sp>
      <p:sp>
        <p:nvSpPr>
          <p:cNvPr id="3078" name="Text Box 6"/>
          <p:cNvSpPr txBox="1">
            <a:spLocks noChangeArrowheads="1"/>
          </p:cNvSpPr>
          <p:nvPr/>
        </p:nvSpPr>
        <p:spPr bwMode="auto">
          <a:xfrm>
            <a:off x="766477" y="305989"/>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Redes de Área Amplia (WAN)</a:t>
            </a:r>
          </a:p>
        </p:txBody>
      </p:sp>
      <p:pic>
        <p:nvPicPr>
          <p:cNvPr id="4" name="Imagen 3">
            <a:extLst>
              <a:ext uri="{FF2B5EF4-FFF2-40B4-BE49-F238E27FC236}">
                <a16:creationId xmlns:a16="http://schemas.microsoft.com/office/drawing/2014/main" id="{2FC19EE0-92FF-21CB-FA0D-4A408D15E690}"/>
              </a:ext>
            </a:extLst>
          </p:cNvPr>
          <p:cNvPicPr>
            <a:picLocks noChangeAspect="1"/>
          </p:cNvPicPr>
          <p:nvPr/>
        </p:nvPicPr>
        <p:blipFill>
          <a:blip r:embed="rId2"/>
          <a:stretch>
            <a:fillRect/>
          </a:stretch>
        </p:blipFill>
        <p:spPr>
          <a:xfrm>
            <a:off x="4760011" y="4098961"/>
            <a:ext cx="3772429" cy="2733537"/>
          </a:xfrm>
          <a:prstGeom prst="rect">
            <a:avLst/>
          </a:prstGeom>
        </p:spPr>
      </p:pic>
    </p:spTree>
    <p:extLst>
      <p:ext uri="{BB962C8B-B14F-4D97-AF65-F5344CB8AC3E}">
        <p14:creationId xmlns:p14="http://schemas.microsoft.com/office/powerpoint/2010/main" val="99393703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8712968" cy="294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este caso, la red del proveedor de servicios todavía ejecuta MPLS como antes, pero lo hace de una manera que es como si toda la red del proveedor de servicios fuera solo un gran interruptor que conecta los dos enrutadores CE de esta manera.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Los enrutadores CE están conectados físicamente a los enrutadores PE y a toda la red PE está funcionando como un gran switch que conecta los enrutadores CE entre sí.</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3" name="Imagen 2">
            <a:extLst>
              <a:ext uri="{FF2B5EF4-FFF2-40B4-BE49-F238E27FC236}">
                <a16:creationId xmlns:a16="http://schemas.microsoft.com/office/drawing/2014/main" id="{38897F50-FDFC-FBF6-C2D2-65D38BBB3F6B}"/>
              </a:ext>
            </a:extLst>
          </p:cNvPr>
          <p:cNvPicPr>
            <a:picLocks noChangeAspect="1"/>
          </p:cNvPicPr>
          <p:nvPr/>
        </p:nvPicPr>
        <p:blipFill>
          <a:blip r:embed="rId2"/>
          <a:stretch>
            <a:fillRect/>
          </a:stretch>
        </p:blipFill>
        <p:spPr>
          <a:xfrm>
            <a:off x="0" y="4630615"/>
            <a:ext cx="9144000" cy="2227385"/>
          </a:xfrm>
          <a:prstGeom prst="rect">
            <a:avLst/>
          </a:prstGeom>
        </p:spPr>
      </p:pic>
    </p:spTree>
    <p:extLst>
      <p:ext uri="{BB962C8B-B14F-4D97-AF65-F5344CB8AC3E}">
        <p14:creationId xmlns:p14="http://schemas.microsoft.com/office/powerpoint/2010/main" val="389772072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10909212" cy="294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Se pueden usar muchas tecnologías diferentes para conectarse a la red MPLS de un proveedor de servicios para el servicio WAN.</a:t>
            </a:r>
            <a:r>
              <a:rPr lang="es-ES" sz="1800" dirty="0">
                <a:solidFill>
                  <a:schemeClr val="accent6">
                    <a:lumMod val="75000"/>
                  </a:schemeClr>
                </a:solidFill>
                <a:latin typeface="Arial" pitchFamily="34" charset="0"/>
                <a:cs typeface="Arial" pitchFamily="34" charset="0"/>
              </a:rPr>
              <a:t>MPLS es una tecnología que se ejecuta en la red del proveedor de servicios, pero se pueden usar muchas tecnologías diferentes, muchos tipos diferentes de conexiones, para conectarse realmente a la red MPLS del proveedor de servicios para el servicio WAN. </a:t>
            </a:r>
            <a:r>
              <a:rPr lang="es-ES" sz="1800" dirty="0">
                <a:solidFill>
                  <a:schemeClr val="tx1">
                    <a:lumMod val="95000"/>
                    <a:lumOff val="5000"/>
                  </a:schemeClr>
                </a:solidFill>
                <a:latin typeface="Arial" pitchFamily="34" charset="0"/>
                <a:cs typeface="Arial" pitchFamily="34" charset="0"/>
              </a:rPr>
              <a:t>En este caso, la oficina A y la oficina B se conectan a través de Ethernet de fibra óptica. Quizás la oficina C se esté conectando al proveedor de servicios a través de 4G o 5G inalámbrico.</a:t>
            </a:r>
          </a:p>
          <a:p>
            <a:pPr marL="285750" indent="-285750" algn="just">
              <a:lnSpc>
                <a:spcPct val="150000"/>
              </a:lnSpc>
              <a:buFont typeface="Arial" panose="020B0604020202020204" pitchFamily="34" charset="0"/>
              <a:buChar char="•"/>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B23275C-DEF4-7170-B81B-2E67D30709D0}"/>
              </a:ext>
            </a:extLst>
          </p:cNvPr>
          <p:cNvPicPr>
            <a:picLocks noChangeAspect="1"/>
          </p:cNvPicPr>
          <p:nvPr/>
        </p:nvPicPr>
        <p:blipFill>
          <a:blip r:embed="rId2"/>
          <a:stretch>
            <a:fillRect/>
          </a:stretch>
        </p:blipFill>
        <p:spPr>
          <a:xfrm>
            <a:off x="0" y="3275501"/>
            <a:ext cx="9144000" cy="3582499"/>
          </a:xfrm>
          <a:prstGeom prst="rect">
            <a:avLst/>
          </a:prstGeom>
        </p:spPr>
      </p:pic>
    </p:spTree>
    <p:extLst>
      <p:ext uri="{BB962C8B-B14F-4D97-AF65-F5344CB8AC3E}">
        <p14:creationId xmlns:p14="http://schemas.microsoft.com/office/powerpoint/2010/main" val="18334159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1281936"/>
            <a:ext cx="8712968"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Quizás la oficina C se esté conectando al proveedor de servicios a través de 4G o 5G inalámbrico.</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La oficina D podría conectarse a través de CATV, una conexión de televisión por cable que se usa a menudo para el acceso a Internet en el hogar. </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6" name="Imagen 5">
            <a:extLst>
              <a:ext uri="{FF2B5EF4-FFF2-40B4-BE49-F238E27FC236}">
                <a16:creationId xmlns:a16="http://schemas.microsoft.com/office/drawing/2014/main" id="{D9349322-FBF5-9B10-531C-84A5CB144308}"/>
              </a:ext>
            </a:extLst>
          </p:cNvPr>
          <p:cNvPicPr>
            <a:picLocks noChangeAspect="1"/>
          </p:cNvPicPr>
          <p:nvPr/>
        </p:nvPicPr>
        <p:blipFill>
          <a:blip r:embed="rId2"/>
          <a:stretch>
            <a:fillRect/>
          </a:stretch>
        </p:blipFill>
        <p:spPr>
          <a:xfrm>
            <a:off x="2768" y="3246247"/>
            <a:ext cx="9144000" cy="3611753"/>
          </a:xfrm>
          <a:prstGeom prst="rect">
            <a:avLst/>
          </a:prstGeom>
        </p:spPr>
      </p:pic>
    </p:spTree>
    <p:extLst>
      <p:ext uri="{BB962C8B-B14F-4D97-AF65-F5344CB8AC3E}">
        <p14:creationId xmlns:p14="http://schemas.microsoft.com/office/powerpoint/2010/main" val="148847244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1196752"/>
            <a:ext cx="8712968"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Y la oficina E podría usar una conexión en serie, una línea arrendada para conectarse a la infraestructura MPLS del proveedor de servicios.</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Por lo tanto, estos sitios se conectan al proveedor de servicios con una variedad de tipos de conexión, y todos podrán comunicarse entre sí a través de la infraestructura MPLS del proveedor de servicios.</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6" name="Imagen 5">
            <a:extLst>
              <a:ext uri="{FF2B5EF4-FFF2-40B4-BE49-F238E27FC236}">
                <a16:creationId xmlns:a16="http://schemas.microsoft.com/office/drawing/2014/main" id="{D9349322-FBF5-9B10-531C-84A5CB144308}"/>
              </a:ext>
            </a:extLst>
          </p:cNvPr>
          <p:cNvPicPr>
            <a:picLocks noChangeAspect="1"/>
          </p:cNvPicPr>
          <p:nvPr/>
        </p:nvPicPr>
        <p:blipFill>
          <a:blip r:embed="rId2"/>
          <a:stretch>
            <a:fillRect/>
          </a:stretch>
        </p:blipFill>
        <p:spPr>
          <a:xfrm>
            <a:off x="20528" y="3246247"/>
            <a:ext cx="9144000" cy="3611753"/>
          </a:xfrm>
          <a:prstGeom prst="rect">
            <a:avLst/>
          </a:prstGeom>
        </p:spPr>
      </p:pic>
    </p:spTree>
    <p:extLst>
      <p:ext uri="{BB962C8B-B14F-4D97-AF65-F5344CB8AC3E}">
        <p14:creationId xmlns:p14="http://schemas.microsoft.com/office/powerpoint/2010/main" val="241103639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1196752"/>
            <a:ext cx="8712968" cy="3365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En resumen:</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MPLS usa etiquetas para reenviar tráfico, no direcciones IP.</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Las VPN MPLS de capa 3 tienen enrutadores CE y enrutadores PE que forman parejas mediante un protocolo de enrutamiento como OSPF, mientras que en la VPN MPLS de capa 2 es como si los enrutadores CE estuvieran conectados directamente entre sí.</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Los </a:t>
            </a:r>
            <a:r>
              <a:rPr lang="es-ES" sz="1800" dirty="0" err="1">
                <a:solidFill>
                  <a:schemeClr val="tx1">
                    <a:lumMod val="95000"/>
                    <a:lumOff val="5000"/>
                  </a:schemeClr>
                </a:solidFill>
                <a:latin typeface="Arial" pitchFamily="34" charset="0"/>
                <a:cs typeface="Arial" pitchFamily="34" charset="0"/>
              </a:rPr>
              <a:t>routers</a:t>
            </a:r>
            <a:r>
              <a:rPr lang="es-ES" sz="1800" dirty="0">
                <a:solidFill>
                  <a:schemeClr val="tx1">
                    <a:lumMod val="95000"/>
                    <a:lumOff val="5000"/>
                  </a:schemeClr>
                </a:solidFill>
                <a:latin typeface="Arial" pitchFamily="34" charset="0"/>
                <a:cs typeface="Arial" pitchFamily="34" charset="0"/>
              </a:rPr>
              <a:t> del proveedor de servicios son totalmente transparentes y actúan como un gran switch que conecta los </a:t>
            </a:r>
            <a:r>
              <a:rPr lang="es-ES" sz="1800" dirty="0" err="1">
                <a:solidFill>
                  <a:schemeClr val="tx1">
                    <a:lumMod val="95000"/>
                    <a:lumOff val="5000"/>
                  </a:schemeClr>
                </a:solidFill>
                <a:latin typeface="Arial" pitchFamily="34" charset="0"/>
                <a:cs typeface="Arial" pitchFamily="34" charset="0"/>
              </a:rPr>
              <a:t>routers</a:t>
            </a:r>
            <a:r>
              <a:rPr lang="es-ES" sz="1800" dirty="0">
                <a:solidFill>
                  <a:schemeClr val="tx1">
                    <a:lumMod val="95000"/>
                    <a:lumOff val="5000"/>
                  </a:schemeClr>
                </a:solidFill>
                <a:latin typeface="Arial" pitchFamily="34" charset="0"/>
                <a:cs typeface="Arial" pitchFamily="34" charset="0"/>
              </a:rPr>
              <a:t> CE entre sí.</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spTree>
    <p:extLst>
      <p:ext uri="{BB962C8B-B14F-4D97-AF65-F5344CB8AC3E}">
        <p14:creationId xmlns:p14="http://schemas.microsoft.com/office/powerpoint/2010/main" val="339143151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latin typeface="Arial" pitchFamily="34" charset="0"/>
                <a:cs typeface="Arial" pitchFamily="34" charset="0"/>
              </a:rPr>
              <a:t>Los </a:t>
            </a:r>
            <a:r>
              <a:rPr lang="es-ES" sz="1800" dirty="0" err="1">
                <a:latin typeface="Arial" pitchFamily="34" charset="0"/>
                <a:cs typeface="Arial" pitchFamily="34" charset="0"/>
              </a:rPr>
              <a:t>routers</a:t>
            </a:r>
            <a:r>
              <a:rPr lang="es-ES" sz="1800" dirty="0">
                <a:latin typeface="Arial" pitchFamily="34" charset="0"/>
                <a:cs typeface="Arial" pitchFamily="34" charset="0"/>
              </a:rPr>
              <a:t> MPLS también se denominan </a:t>
            </a:r>
            <a:r>
              <a:rPr lang="es-ES" sz="1800" dirty="0" err="1">
                <a:latin typeface="Arial" pitchFamily="34" charset="0"/>
                <a:cs typeface="Arial" pitchFamily="34" charset="0"/>
              </a:rPr>
              <a:t>routers</a:t>
            </a:r>
            <a:r>
              <a:rPr lang="es-ES" sz="1800" dirty="0">
                <a:latin typeface="Arial" pitchFamily="34" charset="0"/>
                <a:cs typeface="Arial" pitchFamily="34" charset="0"/>
              </a:rPr>
              <a:t> conmutados por etiquetas (LSR). Adjuntan etiquetas a paquetes que luego son utilizados por otros </a:t>
            </a:r>
            <a:r>
              <a:rPr lang="es-ES" sz="1800" dirty="0" err="1">
                <a:latin typeface="Arial" pitchFamily="34" charset="0"/>
                <a:cs typeface="Arial" pitchFamily="34" charset="0"/>
              </a:rPr>
              <a:t>routers</a:t>
            </a:r>
            <a:r>
              <a:rPr lang="es-ES" sz="1800" dirty="0">
                <a:latin typeface="Arial" pitchFamily="34" charset="0"/>
                <a:cs typeface="Arial" pitchFamily="34" charset="0"/>
              </a:rPr>
              <a:t> MPLS para reenviar tráfico.</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2" name="Picture 1">
            <a:extLst>
              <a:ext uri="{FF2B5EF4-FFF2-40B4-BE49-F238E27FC236}">
                <a16:creationId xmlns:a16="http://schemas.microsoft.com/office/drawing/2014/main" id="{A477BA35-D7E1-C178-1073-6DC193117462}"/>
              </a:ext>
            </a:extLst>
          </p:cNvPr>
          <p:cNvPicPr>
            <a:picLocks noChangeAspect="1"/>
          </p:cNvPicPr>
          <p:nvPr/>
        </p:nvPicPr>
        <p:blipFill>
          <a:blip r:embed="rId2"/>
          <a:stretch>
            <a:fillRect/>
          </a:stretch>
        </p:blipFill>
        <p:spPr>
          <a:xfrm>
            <a:off x="610909" y="3739440"/>
            <a:ext cx="7694603" cy="3005999"/>
          </a:xfrm>
          <a:prstGeom prst="rect">
            <a:avLst/>
          </a:prstGeom>
        </p:spPr>
      </p:pic>
      <p:pic>
        <p:nvPicPr>
          <p:cNvPr id="8" name="Imagen 7">
            <a:extLst>
              <a:ext uri="{FF2B5EF4-FFF2-40B4-BE49-F238E27FC236}">
                <a16:creationId xmlns:a16="http://schemas.microsoft.com/office/drawing/2014/main" id="{21FEF8E2-1D3E-B38D-E17C-B90405AACB78}"/>
              </a:ext>
            </a:extLst>
          </p:cNvPr>
          <p:cNvPicPr>
            <a:picLocks noChangeAspect="1"/>
          </p:cNvPicPr>
          <p:nvPr/>
        </p:nvPicPr>
        <p:blipFill>
          <a:blip r:embed="rId3"/>
          <a:stretch>
            <a:fillRect/>
          </a:stretch>
        </p:blipFill>
        <p:spPr>
          <a:xfrm>
            <a:off x="0" y="2770019"/>
            <a:ext cx="9144000" cy="1317962"/>
          </a:xfrm>
          <a:prstGeom prst="rect">
            <a:avLst/>
          </a:prstGeom>
        </p:spPr>
      </p:pic>
    </p:spTree>
    <p:extLst>
      <p:ext uri="{BB962C8B-B14F-4D97-AF65-F5344CB8AC3E}">
        <p14:creationId xmlns:p14="http://schemas.microsoft.com/office/powerpoint/2010/main" val="239390123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5858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Hay muchas formas para que una empresa se conecte a Internet.</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Por ejemplo, las tecnologías WAN privadas, como las líneas arrendadas y las VPN MPLS, se pueden utilizar para conectarse a la infraestructura de Internet de un proveedor de servicios. </a:t>
            </a:r>
            <a:r>
              <a:rPr lang="es-ES" sz="1800" dirty="0">
                <a:solidFill>
                  <a:schemeClr val="accent6">
                    <a:lumMod val="75000"/>
                  </a:schemeClr>
                </a:solidFill>
                <a:latin typeface="Arial" pitchFamily="34" charset="0"/>
                <a:cs typeface="Arial" pitchFamily="34" charset="0"/>
              </a:rPr>
              <a:t>Aunque la línea alquilada o MPLS VPN en sí misma es una red privada, puede usarse como un medio para acceder a la red pública que es Internet.</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Además, una empresa también puede utilizar tecnologías como CATV y DSL, que suelen utilizar los consumidores para acceder a Internet en el hogar.</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En estos días, tanto para el acceso a Internet empresarial como para el consumidor, las conexiones Ethernet de fibra óptica están ganando popularidad debido a las altas velocidades que brindan en largas distancias.</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Veamos brevemente dos tecnologías de acceso a Internet que mencioné anteriormente: cable (CATV) y DSL.</a:t>
            </a:r>
          </a:p>
          <a:p>
            <a:pPr marL="285750" indent="-285750" algn="just">
              <a:lnSpc>
                <a:spcPct val="150000"/>
              </a:lnSpc>
              <a:buFont typeface="Arial" panose="020B0604020202020204" pitchFamily="34" charset="0"/>
              <a:buChar char="•"/>
            </a:pP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Tree>
    <p:extLst>
      <p:ext uri="{BB962C8B-B14F-4D97-AF65-F5344CB8AC3E}">
        <p14:creationId xmlns:p14="http://schemas.microsoft.com/office/powerpoint/2010/main" val="326277462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539552" y="1196752"/>
            <a:ext cx="8712968"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Tecnologías de acceso a Internet:</a:t>
            </a: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Cable (CATV)</a:t>
            </a: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Digital </a:t>
            </a:r>
            <a:r>
              <a:rPr lang="es-ES" sz="1800" b="1" dirty="0" err="1">
                <a:solidFill>
                  <a:schemeClr val="accent6">
                    <a:lumMod val="75000"/>
                  </a:schemeClr>
                </a:solidFill>
                <a:latin typeface="Arial" pitchFamily="34" charset="0"/>
                <a:cs typeface="Arial" pitchFamily="34" charset="0"/>
              </a:rPr>
              <a:t>Subscriber</a:t>
            </a:r>
            <a:r>
              <a:rPr lang="es-ES" sz="1800" b="1" dirty="0">
                <a:solidFill>
                  <a:schemeClr val="accent6">
                    <a:lumMod val="75000"/>
                  </a:schemeClr>
                </a:solidFill>
                <a:latin typeface="Arial" pitchFamily="34" charset="0"/>
                <a:cs typeface="Arial" pitchFamily="34" charset="0"/>
              </a:rPr>
              <a:t> Line (DSL)</a:t>
            </a:r>
          </a:p>
          <a:p>
            <a:pPr marL="285750" indent="-285750" algn="just">
              <a:lnSpc>
                <a:spcPct val="150000"/>
              </a:lnSpc>
              <a:buFont typeface="Arial" panose="020B0604020202020204" pitchFamily="34" charset="0"/>
              <a:buChar char="•"/>
            </a:pP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3" name="Imagen 2" descr="Imagen de la pantalla de un computador&#10;&#10;Descripción generada automáticamente con confianza baja">
            <a:extLst>
              <a:ext uri="{FF2B5EF4-FFF2-40B4-BE49-F238E27FC236}">
                <a16:creationId xmlns:a16="http://schemas.microsoft.com/office/drawing/2014/main" id="{596FA7A8-CCF1-1953-5FAC-E367DB291B2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3808" y="2996952"/>
            <a:ext cx="5904656" cy="3532952"/>
          </a:xfrm>
          <a:prstGeom prst="rect">
            <a:avLst/>
          </a:prstGeom>
        </p:spPr>
      </p:pic>
    </p:spTree>
    <p:extLst>
      <p:ext uri="{BB962C8B-B14F-4D97-AF65-F5344CB8AC3E}">
        <p14:creationId xmlns:p14="http://schemas.microsoft.com/office/powerpoint/2010/main" val="197321804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539552" y="1124744"/>
            <a:ext cx="8064896" cy="294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DSL proporciona conectividad a Internet a los clientes a través de líneas telefónicas y puede compartir la misma línea telefónica que ya está instalada en la mayoría de los hogares. </a:t>
            </a:r>
            <a:r>
              <a:rPr lang="es-ES" sz="1800" dirty="0">
                <a:solidFill>
                  <a:schemeClr val="accent6">
                    <a:lumMod val="75000"/>
                  </a:schemeClr>
                </a:solidFill>
                <a:latin typeface="Arial" pitchFamily="34" charset="0"/>
                <a:cs typeface="Arial" pitchFamily="34" charset="0"/>
              </a:rPr>
              <a:t>Esto es muy conveniente tanto para el proveedor de servicios como para el cliente.</a:t>
            </a:r>
          </a:p>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Aquí hay un dispositivo adicional que es el modem. </a:t>
            </a:r>
            <a:r>
              <a:rPr lang="es-ES" sz="1800" dirty="0">
                <a:latin typeface="Arial" pitchFamily="34" charset="0"/>
                <a:cs typeface="Arial" pitchFamily="34" charset="0"/>
              </a:rPr>
              <a:t>Se requiere un módem DSL (modulador-demodulador) para convertir los datos a un formato adecuado para enviarse a través de las líneas telefónicas.</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Digital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Subscriber</a:t>
            </a: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 Line (DSL)</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4" name="Imagen 3">
            <a:extLst>
              <a:ext uri="{FF2B5EF4-FFF2-40B4-BE49-F238E27FC236}">
                <a16:creationId xmlns:a16="http://schemas.microsoft.com/office/drawing/2014/main" id="{84AD261B-9DD0-25FB-D830-9DAD24E6B011}"/>
              </a:ext>
            </a:extLst>
          </p:cNvPr>
          <p:cNvPicPr>
            <a:picLocks noChangeAspect="1"/>
          </p:cNvPicPr>
          <p:nvPr/>
        </p:nvPicPr>
        <p:blipFill>
          <a:blip r:embed="rId2"/>
          <a:stretch>
            <a:fillRect/>
          </a:stretch>
        </p:blipFill>
        <p:spPr>
          <a:xfrm>
            <a:off x="-1" y="3366293"/>
            <a:ext cx="9144000" cy="3491707"/>
          </a:xfrm>
          <a:prstGeom prst="rect">
            <a:avLst/>
          </a:prstGeom>
        </p:spPr>
      </p:pic>
    </p:spTree>
    <p:extLst>
      <p:ext uri="{BB962C8B-B14F-4D97-AF65-F5344CB8AC3E}">
        <p14:creationId xmlns:p14="http://schemas.microsoft.com/office/powerpoint/2010/main" val="138992076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539552" y="1124744"/>
            <a:ext cx="8064896" cy="2534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Aquí hay un dispositivo adicional que es el modem. </a:t>
            </a:r>
            <a:r>
              <a:rPr lang="es-ES" sz="1800" dirty="0">
                <a:latin typeface="Arial" pitchFamily="34" charset="0"/>
                <a:cs typeface="Arial" pitchFamily="34" charset="0"/>
              </a:rPr>
              <a:t>Se requiere un módem DSL (modulador-demodulador) para convertir los datos a un formato adecuado para enviarse a través de las líneas telefónicas.</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El módem puede ser un dispositivo separado, como en el diagrama, o puede estar incorporado al </a:t>
            </a:r>
            <a:r>
              <a:rPr lang="es-ES" sz="1800" dirty="0" err="1">
                <a:latin typeface="Arial" pitchFamily="34" charset="0"/>
                <a:cs typeface="Arial" pitchFamily="34" charset="0"/>
              </a:rPr>
              <a:t>router</a:t>
            </a:r>
            <a:r>
              <a:rPr lang="es-ES" sz="1800" dirty="0">
                <a:latin typeface="Arial" pitchFamily="34" charset="0"/>
                <a:cs typeface="Arial" pitchFamily="34" charset="0"/>
              </a:rPr>
              <a:t> doméstico. Esto conecta la red con el proveedor de servicios a través de las líneas telefónicas.</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Digital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Subscriber</a:t>
            </a: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 Line (DSL)</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4" name="Imagen 3">
            <a:extLst>
              <a:ext uri="{FF2B5EF4-FFF2-40B4-BE49-F238E27FC236}">
                <a16:creationId xmlns:a16="http://schemas.microsoft.com/office/drawing/2014/main" id="{84AD261B-9DD0-25FB-D830-9DAD24E6B011}"/>
              </a:ext>
            </a:extLst>
          </p:cNvPr>
          <p:cNvPicPr>
            <a:picLocks noChangeAspect="1"/>
          </p:cNvPicPr>
          <p:nvPr/>
        </p:nvPicPr>
        <p:blipFill>
          <a:blip r:embed="rId2"/>
          <a:stretch>
            <a:fillRect/>
          </a:stretch>
        </p:blipFill>
        <p:spPr>
          <a:xfrm>
            <a:off x="-1" y="3366293"/>
            <a:ext cx="9144000" cy="3491707"/>
          </a:xfrm>
          <a:prstGeom prst="rect">
            <a:avLst/>
          </a:prstGeom>
        </p:spPr>
      </p:pic>
    </p:spTree>
    <p:extLst>
      <p:ext uri="{BB962C8B-B14F-4D97-AF65-F5344CB8AC3E}">
        <p14:creationId xmlns:p14="http://schemas.microsoft.com/office/powerpoint/2010/main" val="347732122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1" y="1206614"/>
            <a:ext cx="8352929"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Aunque </a:t>
            </a:r>
            <a:r>
              <a:rPr lang="es-ES" sz="1800" b="1" dirty="0">
                <a:solidFill>
                  <a:schemeClr val="tx1">
                    <a:lumMod val="95000"/>
                    <a:lumOff val="5000"/>
                  </a:schemeClr>
                </a:solidFill>
                <a:latin typeface="Arial" pitchFamily="34" charset="0"/>
                <a:cs typeface="Arial" pitchFamily="34" charset="0"/>
              </a:rPr>
              <a:t>Internet </a:t>
            </a:r>
            <a:r>
              <a:rPr lang="es-ES" sz="1800" dirty="0">
                <a:solidFill>
                  <a:schemeClr val="tx1">
                    <a:lumMod val="95000"/>
                    <a:lumOff val="5000"/>
                  </a:schemeClr>
                </a:solidFill>
                <a:latin typeface="Arial" pitchFamily="34" charset="0"/>
                <a:cs typeface="Arial" pitchFamily="34" charset="0"/>
              </a:rPr>
              <a:t>en sí misma puede considerarse una WAN, el término WAN se usa normalmente para referirse a las </a:t>
            </a:r>
            <a:r>
              <a:rPr lang="es-ES" sz="1800" b="1" dirty="0">
                <a:solidFill>
                  <a:schemeClr val="tx1">
                    <a:lumMod val="95000"/>
                    <a:lumOff val="5000"/>
                  </a:schemeClr>
                </a:solidFill>
                <a:latin typeface="Arial" pitchFamily="34" charset="0"/>
                <a:cs typeface="Arial" pitchFamily="34" charset="0"/>
              </a:rPr>
              <a:t>conexiones privadas de una empresa que conectan sus oficinas, centros de datos y otros sitios entre sí</a:t>
            </a:r>
            <a:r>
              <a:rPr lang="es-ES" sz="1800" dirty="0">
                <a:solidFill>
                  <a:schemeClr val="tx1">
                    <a:lumMod val="95000"/>
                    <a:lumOff val="5000"/>
                  </a:schemeClr>
                </a:solidFill>
                <a:latin typeface="Arial" pitchFamily="34" charset="0"/>
                <a:cs typeface="Arial" pitchFamily="34" charset="0"/>
              </a:rPr>
              <a:t>. </a:t>
            </a:r>
            <a:r>
              <a:rPr lang="es-ES" sz="1800" dirty="0">
                <a:solidFill>
                  <a:schemeClr val="accent6">
                    <a:lumMod val="75000"/>
                  </a:schemeClr>
                </a:solidFill>
                <a:latin typeface="Arial" pitchFamily="34" charset="0"/>
                <a:cs typeface="Arial" pitchFamily="34" charset="0"/>
              </a:rPr>
              <a:t>Como ya comenté, Internet puede considerarse una WAN, pero cuando decimos WAN generalmente no nos referimos a Internet.</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7" y="305989"/>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Redes de Área Amplia (WAN)</a:t>
            </a:r>
          </a:p>
        </p:txBody>
      </p:sp>
      <p:pic>
        <p:nvPicPr>
          <p:cNvPr id="6" name="Imagen 5">
            <a:extLst>
              <a:ext uri="{FF2B5EF4-FFF2-40B4-BE49-F238E27FC236}">
                <a16:creationId xmlns:a16="http://schemas.microsoft.com/office/drawing/2014/main" id="{494321A2-E132-2057-9392-2CFB602A1A1D}"/>
              </a:ext>
            </a:extLst>
          </p:cNvPr>
          <p:cNvPicPr>
            <a:picLocks noChangeAspect="1"/>
          </p:cNvPicPr>
          <p:nvPr/>
        </p:nvPicPr>
        <p:blipFill>
          <a:blip r:embed="rId2"/>
          <a:stretch>
            <a:fillRect/>
          </a:stretch>
        </p:blipFill>
        <p:spPr>
          <a:xfrm>
            <a:off x="1331640" y="3325143"/>
            <a:ext cx="5936117" cy="3096344"/>
          </a:xfrm>
          <a:prstGeom prst="rect">
            <a:avLst/>
          </a:prstGeom>
        </p:spPr>
      </p:pic>
    </p:spTree>
    <p:extLst>
      <p:ext uri="{BB962C8B-B14F-4D97-AF65-F5344CB8AC3E}">
        <p14:creationId xmlns:p14="http://schemas.microsoft.com/office/powerpoint/2010/main" val="262053141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539552" y="1124744"/>
            <a:ext cx="8064896"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El módem conecta la red con el proveedor de servicios a través de las líneas telefónicas.</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Digital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Subscriber</a:t>
            </a: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 Line (DSL)</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4" name="Imagen 3">
            <a:extLst>
              <a:ext uri="{FF2B5EF4-FFF2-40B4-BE49-F238E27FC236}">
                <a16:creationId xmlns:a16="http://schemas.microsoft.com/office/drawing/2014/main" id="{84AD261B-9DD0-25FB-D830-9DAD24E6B011}"/>
              </a:ext>
            </a:extLst>
          </p:cNvPr>
          <p:cNvPicPr>
            <a:picLocks noChangeAspect="1"/>
          </p:cNvPicPr>
          <p:nvPr/>
        </p:nvPicPr>
        <p:blipFill>
          <a:blip r:embed="rId2"/>
          <a:stretch>
            <a:fillRect/>
          </a:stretch>
        </p:blipFill>
        <p:spPr>
          <a:xfrm>
            <a:off x="-1" y="3366293"/>
            <a:ext cx="9144000" cy="3491707"/>
          </a:xfrm>
          <a:prstGeom prst="rect">
            <a:avLst/>
          </a:prstGeom>
        </p:spPr>
      </p:pic>
    </p:spTree>
    <p:extLst>
      <p:ext uri="{BB962C8B-B14F-4D97-AF65-F5344CB8AC3E}">
        <p14:creationId xmlns:p14="http://schemas.microsoft.com/office/powerpoint/2010/main" val="278234236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69774" y="1124744"/>
            <a:ext cx="9414793" cy="2534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Internet por cable es un concepto similar a DSL, aunque por supuesto si miras los detalles técnicos es diferente.</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Internet por cable brinda acceso a Internet a través de las mismas líneas CATV (Televisión por cable) que se utilizan para el servicio de televisión. </a:t>
            </a:r>
            <a:r>
              <a:rPr lang="es-ES" sz="1800" dirty="0">
                <a:solidFill>
                  <a:schemeClr val="accent6">
                    <a:lumMod val="75000"/>
                  </a:schemeClr>
                </a:solidFill>
                <a:latin typeface="Arial" pitchFamily="34" charset="0"/>
                <a:cs typeface="Arial" pitchFamily="34" charset="0"/>
              </a:rPr>
              <a:t>Al igual que DSL, aprovecha las líneas ya instaladas y proporciona acceso a Internet sobre ellas.</a:t>
            </a:r>
          </a:p>
          <a:p>
            <a:pPr algn="just">
              <a:lnSpc>
                <a:spcPct val="150000"/>
              </a:lnSpc>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Internet por cable</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3" name="Imagen 2">
            <a:extLst>
              <a:ext uri="{FF2B5EF4-FFF2-40B4-BE49-F238E27FC236}">
                <a16:creationId xmlns:a16="http://schemas.microsoft.com/office/drawing/2014/main" id="{5E5DD5C9-76DD-A016-ACC3-B21D2199E574}"/>
              </a:ext>
            </a:extLst>
          </p:cNvPr>
          <p:cNvPicPr>
            <a:picLocks noChangeAspect="1"/>
          </p:cNvPicPr>
          <p:nvPr/>
        </p:nvPicPr>
        <p:blipFill>
          <a:blip r:embed="rId2"/>
          <a:stretch>
            <a:fillRect/>
          </a:stretch>
        </p:blipFill>
        <p:spPr>
          <a:xfrm>
            <a:off x="0" y="3335883"/>
            <a:ext cx="9144000" cy="3497109"/>
          </a:xfrm>
          <a:prstGeom prst="rect">
            <a:avLst/>
          </a:prstGeom>
        </p:spPr>
      </p:pic>
    </p:spTree>
    <p:extLst>
      <p:ext uri="{BB962C8B-B14F-4D97-AF65-F5344CB8AC3E}">
        <p14:creationId xmlns:p14="http://schemas.microsoft.com/office/powerpoint/2010/main" val="208774948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69775" y="1124744"/>
            <a:ext cx="8622706"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Al igual que DSL, se requiere un módem por cable para convertir los datos a un formato adecuado para enviarse a través de los cables CATV. Al igual que un módem DSL, puede ser un dispositivo separado o estar integrado en el </a:t>
            </a:r>
            <a:r>
              <a:rPr lang="es-ES" sz="1800" dirty="0" err="1">
                <a:solidFill>
                  <a:schemeClr val="tx1">
                    <a:lumMod val="95000"/>
                    <a:lumOff val="5000"/>
                  </a:schemeClr>
                </a:solidFill>
                <a:latin typeface="Arial" pitchFamily="34" charset="0"/>
                <a:cs typeface="Arial" pitchFamily="34" charset="0"/>
              </a:rPr>
              <a:t>router</a:t>
            </a:r>
            <a:r>
              <a:rPr lang="es-ES" sz="1800" dirty="0">
                <a:solidFill>
                  <a:schemeClr val="tx1">
                    <a:lumMod val="95000"/>
                    <a:lumOff val="5000"/>
                  </a:schemeClr>
                </a:solidFill>
                <a:latin typeface="Arial" pitchFamily="34" charset="0"/>
                <a:cs typeface="Arial" pitchFamily="34" charset="0"/>
              </a:rPr>
              <a:t> doméstico.</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Internet por cable</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3" name="Imagen 2">
            <a:extLst>
              <a:ext uri="{FF2B5EF4-FFF2-40B4-BE49-F238E27FC236}">
                <a16:creationId xmlns:a16="http://schemas.microsoft.com/office/drawing/2014/main" id="{5E5DD5C9-76DD-A016-ACC3-B21D2199E574}"/>
              </a:ext>
            </a:extLst>
          </p:cNvPr>
          <p:cNvPicPr>
            <a:picLocks noChangeAspect="1"/>
          </p:cNvPicPr>
          <p:nvPr/>
        </p:nvPicPr>
        <p:blipFill>
          <a:blip r:embed="rId2"/>
          <a:stretch>
            <a:fillRect/>
          </a:stretch>
        </p:blipFill>
        <p:spPr>
          <a:xfrm>
            <a:off x="0" y="3335883"/>
            <a:ext cx="9144000" cy="3497109"/>
          </a:xfrm>
          <a:prstGeom prst="rect">
            <a:avLst/>
          </a:prstGeom>
        </p:spPr>
      </p:pic>
    </p:spTree>
    <p:extLst>
      <p:ext uri="{BB962C8B-B14F-4D97-AF65-F5344CB8AC3E}">
        <p14:creationId xmlns:p14="http://schemas.microsoft.com/office/powerpoint/2010/main" val="54271180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Diagrama&#10;&#10;Descripción generada automáticamente">
            <a:extLst>
              <a:ext uri="{FF2B5EF4-FFF2-40B4-BE49-F238E27FC236}">
                <a16:creationId xmlns:a16="http://schemas.microsoft.com/office/drawing/2014/main" id="{6341A5AA-8205-713C-3387-116BC96C51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4786" y="2840920"/>
            <a:ext cx="7358272" cy="3933056"/>
          </a:xfrm>
          <a:prstGeom prst="rect">
            <a:avLst/>
          </a:prstGeom>
        </p:spPr>
      </p:pic>
      <p:sp>
        <p:nvSpPr>
          <p:cNvPr id="3078" name="Text Box 6"/>
          <p:cNvSpPr txBox="1">
            <a:spLocks noChangeArrowheads="1"/>
          </p:cNvSpPr>
          <p:nvPr/>
        </p:nvSpPr>
        <p:spPr bwMode="auto">
          <a:xfrm>
            <a:off x="737773" y="476672"/>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203848" y="6165304"/>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2" name="Text Box 5">
            <a:extLst>
              <a:ext uri="{FF2B5EF4-FFF2-40B4-BE49-F238E27FC236}">
                <a16:creationId xmlns:a16="http://schemas.microsoft.com/office/drawing/2014/main" id="{10D6E369-67E0-1B4C-FF86-54BAB90A151F}"/>
              </a:ext>
            </a:extLst>
          </p:cNvPr>
          <p:cNvSpPr txBox="1">
            <a:spLocks noChangeArrowheads="1"/>
          </p:cNvSpPr>
          <p:nvPr/>
        </p:nvSpPr>
        <p:spPr bwMode="auto">
          <a:xfrm>
            <a:off x="611560" y="1412776"/>
            <a:ext cx="7992888"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Para un usuario doméstico, perder la conexión a  Internet no es un problema, es un poco molesto, pero no es un desastre. Sin embargo, para muchas empresas el acceso a Internet es fundamental para sus operaciones. </a:t>
            </a:r>
            <a:endParaRPr lang="es-MX" sz="1800"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16747876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Diagrama&#10;&#10;Descripción generada automáticamente">
            <a:extLst>
              <a:ext uri="{FF2B5EF4-FFF2-40B4-BE49-F238E27FC236}">
                <a16:creationId xmlns:a16="http://schemas.microsoft.com/office/drawing/2014/main" id="{6341A5AA-8205-713C-3387-116BC96C51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9712" y="3278536"/>
            <a:ext cx="6696744" cy="3579464"/>
          </a:xfrm>
          <a:prstGeom prst="rect">
            <a:avLst/>
          </a:prstGeom>
        </p:spPr>
      </p:pic>
      <p:sp>
        <p:nvSpPr>
          <p:cNvPr id="26629" name="Text Box 5"/>
          <p:cNvSpPr txBox="1">
            <a:spLocks noChangeArrowheads="1"/>
          </p:cNvSpPr>
          <p:nvPr/>
        </p:nvSpPr>
        <p:spPr bwMode="auto">
          <a:xfrm>
            <a:off x="495752" y="1268760"/>
            <a:ext cx="8064896" cy="2687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Aft>
                <a:spcPts val="1200"/>
              </a:spcAft>
            </a:pPr>
            <a:r>
              <a:rPr lang="es-ES" sz="1800" dirty="0">
                <a:solidFill>
                  <a:schemeClr val="tx1">
                    <a:lumMod val="95000"/>
                    <a:lumOff val="5000"/>
                  </a:schemeClr>
                </a:solidFill>
                <a:latin typeface="Arial" pitchFamily="34" charset="0"/>
                <a:cs typeface="Arial" pitchFamily="34" charset="0"/>
              </a:rPr>
              <a:t>En una empresa, es importante tener </a:t>
            </a:r>
            <a:r>
              <a:rPr lang="es-ES" sz="1800" b="1" dirty="0">
                <a:solidFill>
                  <a:schemeClr val="accent5">
                    <a:lumMod val="75000"/>
                  </a:schemeClr>
                </a:solidFill>
                <a:latin typeface="Arial" pitchFamily="34" charset="0"/>
                <a:cs typeface="Arial" pitchFamily="34" charset="0"/>
              </a:rPr>
              <a:t>conexiones a Internet redundantes </a:t>
            </a:r>
            <a:r>
              <a:rPr lang="es-ES" sz="1800" dirty="0">
                <a:solidFill>
                  <a:schemeClr val="tx1">
                    <a:lumMod val="95000"/>
                    <a:lumOff val="5000"/>
                  </a:schemeClr>
                </a:solidFill>
                <a:latin typeface="Arial" pitchFamily="34" charset="0"/>
                <a:cs typeface="Arial" pitchFamily="34" charset="0"/>
              </a:rPr>
              <a:t>y hay algunos términos que debemos conocer:</a:t>
            </a: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Single </a:t>
            </a:r>
            <a:r>
              <a:rPr lang="es-ES" sz="1800" b="1" dirty="0" err="1">
                <a:solidFill>
                  <a:schemeClr val="accent6">
                    <a:lumMod val="75000"/>
                  </a:schemeClr>
                </a:solidFill>
                <a:latin typeface="Arial" pitchFamily="34" charset="0"/>
                <a:cs typeface="Arial" pitchFamily="34" charset="0"/>
              </a:rPr>
              <a:t>Homed</a:t>
            </a:r>
            <a:endParaRPr lang="es-ES" sz="1800" b="1"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Dual </a:t>
            </a:r>
            <a:r>
              <a:rPr lang="es-ES" sz="1800" b="1" dirty="0" err="1">
                <a:solidFill>
                  <a:schemeClr val="accent6">
                    <a:lumMod val="75000"/>
                  </a:schemeClr>
                </a:solidFill>
                <a:latin typeface="Arial" pitchFamily="34" charset="0"/>
                <a:cs typeface="Arial" pitchFamily="34" charset="0"/>
              </a:rPr>
              <a:t>Homed</a:t>
            </a:r>
            <a:endParaRPr lang="es-ES" sz="1800" b="1"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b="1" dirty="0" err="1">
                <a:solidFill>
                  <a:schemeClr val="accent6">
                    <a:lumMod val="75000"/>
                  </a:schemeClr>
                </a:solidFill>
                <a:latin typeface="Arial" pitchFamily="34" charset="0"/>
                <a:cs typeface="Arial" pitchFamily="34" charset="0"/>
              </a:rPr>
              <a:t>Multihhomed</a:t>
            </a:r>
            <a:endParaRPr lang="es-ES" sz="1800" b="1"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Dual </a:t>
            </a:r>
            <a:r>
              <a:rPr lang="es-ES" sz="1800" b="1" dirty="0" err="1">
                <a:solidFill>
                  <a:schemeClr val="accent6">
                    <a:lumMod val="75000"/>
                  </a:schemeClr>
                </a:solidFill>
                <a:latin typeface="Arial" pitchFamily="34" charset="0"/>
                <a:cs typeface="Arial" pitchFamily="34" charset="0"/>
              </a:rPr>
              <a:t>Multihomed</a:t>
            </a:r>
            <a:endParaRPr lang="es-MX" sz="1800" b="1"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58681" y="33265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995936" y="6061888"/>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238876999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972488" y="1684121"/>
            <a:ext cx="7432401"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Una conexión a 1 ISP = Single </a:t>
            </a:r>
            <a:r>
              <a:rPr lang="es-ES" sz="1800" b="1" dirty="0" err="1">
                <a:solidFill>
                  <a:schemeClr val="accent6">
                    <a:lumMod val="75000"/>
                  </a:schemeClr>
                </a:solidFill>
                <a:latin typeface="Arial" pitchFamily="34" charset="0"/>
                <a:cs typeface="Arial" pitchFamily="34" charset="0"/>
              </a:rPr>
              <a:t>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es como una conexión a Internet doméstica.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Para una empresa, esto no es ideal, porque aquí no hay redundancia. </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8224" y="519572"/>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Single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2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3" name="Imagen 2">
            <a:extLst>
              <a:ext uri="{FF2B5EF4-FFF2-40B4-BE49-F238E27FC236}">
                <a16:creationId xmlns:a16="http://schemas.microsoft.com/office/drawing/2014/main" id="{F882E825-E7E8-474D-578E-35B32236431D}"/>
              </a:ext>
            </a:extLst>
          </p:cNvPr>
          <p:cNvPicPr>
            <a:picLocks noChangeAspect="1"/>
          </p:cNvPicPr>
          <p:nvPr/>
        </p:nvPicPr>
        <p:blipFill>
          <a:blip r:embed="rId2"/>
          <a:stretch>
            <a:fillRect/>
          </a:stretch>
        </p:blipFill>
        <p:spPr>
          <a:xfrm>
            <a:off x="1331640" y="3718838"/>
            <a:ext cx="6305550" cy="1771650"/>
          </a:xfrm>
          <a:prstGeom prst="rect">
            <a:avLst/>
          </a:prstGeom>
        </p:spPr>
      </p:pic>
    </p:spTree>
    <p:extLst>
      <p:ext uri="{BB962C8B-B14F-4D97-AF65-F5344CB8AC3E}">
        <p14:creationId xmlns:p14="http://schemas.microsoft.com/office/powerpoint/2010/main" val="336871343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921688" y="1691010"/>
            <a:ext cx="7432401"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Dos conexiones a 1 ISP = Dual </a:t>
            </a:r>
            <a:r>
              <a:rPr lang="es-ES" sz="1800" b="1" dirty="0" err="1">
                <a:solidFill>
                  <a:schemeClr val="accent6">
                    <a:lumMod val="75000"/>
                  </a:schemeClr>
                </a:solidFill>
                <a:latin typeface="Arial" pitchFamily="34" charset="0"/>
                <a:cs typeface="Arial" pitchFamily="34" charset="0"/>
              </a:rPr>
              <a:t>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proporciona cierta redundancia, pero aún no es ideal.</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8224" y="519572"/>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Dual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2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 name="Imagen 3">
            <a:extLst>
              <a:ext uri="{FF2B5EF4-FFF2-40B4-BE49-F238E27FC236}">
                <a16:creationId xmlns:a16="http://schemas.microsoft.com/office/drawing/2014/main" id="{0066B73B-ACBB-E0AD-6187-4709952CCA5A}"/>
              </a:ext>
            </a:extLst>
          </p:cNvPr>
          <p:cNvPicPr>
            <a:picLocks noChangeAspect="1"/>
          </p:cNvPicPr>
          <p:nvPr/>
        </p:nvPicPr>
        <p:blipFill>
          <a:blip r:embed="rId2"/>
          <a:stretch>
            <a:fillRect/>
          </a:stretch>
        </p:blipFill>
        <p:spPr>
          <a:xfrm>
            <a:off x="1438275" y="2854796"/>
            <a:ext cx="6267450" cy="3238500"/>
          </a:xfrm>
          <a:prstGeom prst="rect">
            <a:avLst/>
          </a:prstGeom>
        </p:spPr>
      </p:pic>
    </p:spTree>
    <p:extLst>
      <p:ext uri="{BB962C8B-B14F-4D97-AF65-F5344CB8AC3E}">
        <p14:creationId xmlns:p14="http://schemas.microsoft.com/office/powerpoint/2010/main" val="270362696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55575" y="1484784"/>
            <a:ext cx="7920880"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Una conexión a cada uno de los 2 </a:t>
            </a:r>
            <a:r>
              <a:rPr lang="es-ES" sz="1800" b="1" dirty="0" err="1">
                <a:solidFill>
                  <a:schemeClr val="accent6">
                    <a:lumMod val="75000"/>
                  </a:schemeClr>
                </a:solidFill>
                <a:latin typeface="Arial" pitchFamily="34" charset="0"/>
                <a:cs typeface="Arial" pitchFamily="34" charset="0"/>
              </a:rPr>
              <a:t>ISPs</a:t>
            </a:r>
            <a:r>
              <a:rPr lang="es-ES" sz="1800" b="1" dirty="0">
                <a:solidFill>
                  <a:schemeClr val="accent6">
                    <a:lumMod val="75000"/>
                  </a:schemeClr>
                </a:solidFill>
                <a:latin typeface="Arial" pitchFamily="34" charset="0"/>
                <a:cs typeface="Arial" pitchFamily="34" charset="0"/>
              </a:rPr>
              <a:t> = </a:t>
            </a:r>
            <a:r>
              <a:rPr lang="es-ES" sz="1800" b="1" dirty="0" err="1">
                <a:solidFill>
                  <a:schemeClr val="accent6">
                    <a:lumMod val="75000"/>
                  </a:schemeClr>
                </a:solidFill>
                <a:latin typeface="Arial" pitchFamily="34" charset="0"/>
                <a:cs typeface="Arial" pitchFamily="34" charset="0"/>
              </a:rPr>
              <a:t>Multihomed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mejora la redundancia porque si algo le sucede a un ISP, todavía tiene acceso a Internet a través del otro.</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6497" y="394014"/>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Multihomed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2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3" name="Imagen 2">
            <a:extLst>
              <a:ext uri="{FF2B5EF4-FFF2-40B4-BE49-F238E27FC236}">
                <a16:creationId xmlns:a16="http://schemas.microsoft.com/office/drawing/2014/main" id="{80956B13-9B6F-AEFF-1C59-FE1BD8189621}"/>
              </a:ext>
            </a:extLst>
          </p:cNvPr>
          <p:cNvPicPr>
            <a:picLocks noChangeAspect="1"/>
          </p:cNvPicPr>
          <p:nvPr/>
        </p:nvPicPr>
        <p:blipFill>
          <a:blip r:embed="rId2"/>
          <a:stretch>
            <a:fillRect/>
          </a:stretch>
        </p:blipFill>
        <p:spPr>
          <a:xfrm>
            <a:off x="1414462" y="3177861"/>
            <a:ext cx="6315075" cy="3286125"/>
          </a:xfrm>
          <a:prstGeom prst="rect">
            <a:avLst/>
          </a:prstGeom>
        </p:spPr>
      </p:pic>
    </p:spTree>
    <p:extLst>
      <p:ext uri="{BB962C8B-B14F-4D97-AF65-F5344CB8AC3E}">
        <p14:creationId xmlns:p14="http://schemas.microsoft.com/office/powerpoint/2010/main" val="104688700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55575" y="1484784"/>
            <a:ext cx="7920880"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Dos conexiones a cada uno de los 2 </a:t>
            </a:r>
            <a:r>
              <a:rPr lang="es-ES" sz="1800" b="1" dirty="0" err="1">
                <a:solidFill>
                  <a:schemeClr val="accent6">
                    <a:lumMod val="75000"/>
                  </a:schemeClr>
                </a:solidFill>
                <a:latin typeface="Arial" pitchFamily="34" charset="0"/>
                <a:cs typeface="Arial" pitchFamily="34" charset="0"/>
              </a:rPr>
              <a:t>ISPs</a:t>
            </a:r>
            <a:r>
              <a:rPr lang="es-ES" sz="1800" b="1" dirty="0">
                <a:solidFill>
                  <a:schemeClr val="accent6">
                    <a:lumMod val="75000"/>
                  </a:schemeClr>
                </a:solidFill>
                <a:latin typeface="Arial" pitchFamily="34" charset="0"/>
                <a:cs typeface="Arial" pitchFamily="34" charset="0"/>
              </a:rPr>
              <a:t> = Dual </a:t>
            </a:r>
            <a:r>
              <a:rPr lang="es-ES" sz="1800" b="1" dirty="0" err="1">
                <a:solidFill>
                  <a:schemeClr val="accent6">
                    <a:lumMod val="75000"/>
                  </a:schemeClr>
                </a:solidFill>
                <a:latin typeface="Arial" pitchFamily="34" charset="0"/>
                <a:cs typeface="Arial" pitchFamily="34" charset="0"/>
              </a:rPr>
              <a:t>Multihomed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proporciona la mayor redundancia</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6497" y="394014"/>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Dual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Multihomed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2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 name="Imagen 3">
            <a:extLst>
              <a:ext uri="{FF2B5EF4-FFF2-40B4-BE49-F238E27FC236}">
                <a16:creationId xmlns:a16="http://schemas.microsoft.com/office/drawing/2014/main" id="{E00E4890-1905-735E-8ED1-CA58E5A6A7BF}"/>
              </a:ext>
            </a:extLst>
          </p:cNvPr>
          <p:cNvPicPr>
            <a:picLocks noChangeAspect="1"/>
          </p:cNvPicPr>
          <p:nvPr/>
        </p:nvPicPr>
        <p:blipFill>
          <a:blip r:embed="rId2"/>
          <a:stretch>
            <a:fillRect/>
          </a:stretch>
        </p:blipFill>
        <p:spPr>
          <a:xfrm>
            <a:off x="1331640" y="3015663"/>
            <a:ext cx="6624736" cy="3534539"/>
          </a:xfrm>
          <a:prstGeom prst="rect">
            <a:avLst/>
          </a:prstGeom>
        </p:spPr>
      </p:pic>
    </p:spTree>
    <p:extLst>
      <p:ext uri="{BB962C8B-B14F-4D97-AF65-F5344CB8AC3E}">
        <p14:creationId xmlns:p14="http://schemas.microsoft.com/office/powerpoint/2010/main" val="198769329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948264" y="0"/>
            <a:ext cx="2099815" cy="2160886"/>
          </a:xfrm>
          <a:prstGeom prst="rect">
            <a:avLst/>
          </a:prstGeom>
        </p:spPr>
      </p:pic>
      <p:sp>
        <p:nvSpPr>
          <p:cNvPr id="26629" name="Text Box 5"/>
          <p:cNvSpPr txBox="1">
            <a:spLocks noChangeArrowheads="1"/>
          </p:cNvSpPr>
          <p:nvPr/>
        </p:nvSpPr>
        <p:spPr bwMode="auto">
          <a:xfrm>
            <a:off x="179511" y="1206614"/>
            <a:ext cx="8712968" cy="502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MX" sz="1800" dirty="0">
                <a:latin typeface="Arial" pitchFamily="34" charset="0"/>
                <a:cs typeface="Arial" pitchFamily="34" charset="0"/>
              </a:rPr>
              <a:t>WAN significa Redes de Área Amplia.</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Una WAN es una red que se extiende sobre una gran área geográfica. </a:t>
            </a:r>
            <a:r>
              <a:rPr lang="es-ES" sz="1800" dirty="0">
                <a:solidFill>
                  <a:schemeClr val="accent6">
                    <a:lumMod val="75000"/>
                  </a:schemeClr>
                </a:solidFill>
                <a:latin typeface="Arial" pitchFamily="34" charset="0"/>
                <a:cs typeface="Arial" pitchFamily="34" charset="0"/>
              </a:rPr>
              <a:t>Por ejemplo: Entre ciudades, entre países, etc.</a:t>
            </a:r>
            <a:endParaRPr lang="es-MX" sz="1800"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Una WAN es una red que se extiende sobre una gran área geográfica. </a:t>
            </a:r>
            <a:r>
              <a:rPr lang="es-ES" sz="1800" dirty="0">
                <a:solidFill>
                  <a:schemeClr val="accent6">
                    <a:lumMod val="75000"/>
                  </a:schemeClr>
                </a:solidFill>
                <a:latin typeface="Arial" pitchFamily="34" charset="0"/>
                <a:cs typeface="Arial" pitchFamily="34" charset="0"/>
              </a:rPr>
              <a:t>Por ejemplo: si una compañía tiene una oficina en Nueva York, una oficina en Toronto y una oficina en Londres, cada una de esas oficinas es una LAN, red de área local, y las conexiones entre ellas forman una WAN, red de área amplia.</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Aunque Internet en sí misma puede considerarse una WAN, el término WAN se usa normalmente para referirse a las conexiones privadas de una empresa que conectan sus oficinas, centros de datos y otros sitios entre sí. </a:t>
            </a:r>
            <a:r>
              <a:rPr lang="es-ES" sz="1800" dirty="0">
                <a:solidFill>
                  <a:schemeClr val="accent6">
                    <a:lumMod val="75000"/>
                  </a:schemeClr>
                </a:solidFill>
                <a:latin typeface="Arial" pitchFamily="34" charset="0"/>
                <a:cs typeface="Arial" pitchFamily="34" charset="0"/>
              </a:rPr>
              <a:t>Como ya comenté, Internet puede considerarse una WAN, pero cuando decimos WAN generalmente no nos referimos a Internet.</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7" y="305989"/>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Redes de Área Amplia (WAN)</a:t>
            </a:r>
          </a:p>
        </p:txBody>
      </p:sp>
      <p:pic>
        <p:nvPicPr>
          <p:cNvPr id="4" name="Imagen 3">
            <a:extLst>
              <a:ext uri="{FF2B5EF4-FFF2-40B4-BE49-F238E27FC236}">
                <a16:creationId xmlns:a16="http://schemas.microsoft.com/office/drawing/2014/main" id="{2FC19EE0-92FF-21CB-FA0D-4A408D15E690}"/>
              </a:ext>
            </a:extLst>
          </p:cNvPr>
          <p:cNvPicPr>
            <a:picLocks noChangeAspect="1"/>
          </p:cNvPicPr>
          <p:nvPr/>
        </p:nvPicPr>
        <p:blipFill>
          <a:blip r:embed="rId3"/>
          <a:stretch>
            <a:fillRect/>
          </a:stretch>
        </p:blipFill>
        <p:spPr>
          <a:xfrm>
            <a:off x="3563888" y="3140968"/>
            <a:ext cx="4876800" cy="3533775"/>
          </a:xfrm>
          <a:prstGeom prst="rect">
            <a:avLst/>
          </a:prstGeom>
        </p:spPr>
      </p:pic>
    </p:spTree>
    <p:extLst>
      <p:ext uri="{BB962C8B-B14F-4D97-AF65-F5344CB8AC3E}">
        <p14:creationId xmlns:p14="http://schemas.microsoft.com/office/powerpoint/2010/main" val="164612502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8352929"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Existe otro tipo de tecnología que se puede utilizar a través de Internet para crear conexiones privadas</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En redes públicas/compartidas como Internet, las </a:t>
            </a:r>
            <a:r>
              <a:rPr lang="es-ES" sz="1800" b="1" dirty="0">
                <a:solidFill>
                  <a:schemeClr val="accent6">
                    <a:lumMod val="75000"/>
                  </a:schemeClr>
                </a:solidFill>
                <a:latin typeface="Arial" pitchFamily="34" charset="0"/>
                <a:cs typeface="Arial" pitchFamily="34" charset="0"/>
              </a:rPr>
              <a:t>VPN (redes privadas virtuales) </a:t>
            </a:r>
            <a:r>
              <a:rPr lang="es-ES" sz="1800" dirty="0">
                <a:solidFill>
                  <a:schemeClr val="tx1">
                    <a:lumMod val="95000"/>
                    <a:lumOff val="5000"/>
                  </a:schemeClr>
                </a:solidFill>
                <a:latin typeface="Arial" pitchFamily="34" charset="0"/>
                <a:cs typeface="Arial" pitchFamily="34" charset="0"/>
              </a:rPr>
              <a:t>se pueden usar para crear conexiones WAN privadas.</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7" y="305989"/>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Redes de Área Amplia (WAN)</a:t>
            </a:r>
          </a:p>
        </p:txBody>
      </p:sp>
      <p:pic>
        <p:nvPicPr>
          <p:cNvPr id="3" name="Imagen 2">
            <a:extLst>
              <a:ext uri="{FF2B5EF4-FFF2-40B4-BE49-F238E27FC236}">
                <a16:creationId xmlns:a16="http://schemas.microsoft.com/office/drawing/2014/main" id="{9158A90F-81A6-A638-6384-FEEE791CCE32}"/>
              </a:ext>
            </a:extLst>
          </p:cNvPr>
          <p:cNvPicPr>
            <a:picLocks noChangeAspect="1"/>
          </p:cNvPicPr>
          <p:nvPr/>
        </p:nvPicPr>
        <p:blipFill>
          <a:blip r:embed="rId2"/>
          <a:stretch>
            <a:fillRect/>
          </a:stretch>
        </p:blipFill>
        <p:spPr>
          <a:xfrm>
            <a:off x="404094" y="3035285"/>
            <a:ext cx="8263801" cy="2616101"/>
          </a:xfrm>
          <a:prstGeom prst="rect">
            <a:avLst/>
          </a:prstGeom>
        </p:spPr>
      </p:pic>
      <p:pic>
        <p:nvPicPr>
          <p:cNvPr id="8" name="Imagen 7">
            <a:extLst>
              <a:ext uri="{FF2B5EF4-FFF2-40B4-BE49-F238E27FC236}">
                <a16:creationId xmlns:a16="http://schemas.microsoft.com/office/drawing/2014/main" id="{B6CD100D-8E3C-F8F3-5B3F-4151E00A1546}"/>
              </a:ext>
            </a:extLst>
          </p:cNvPr>
          <p:cNvPicPr>
            <a:picLocks noChangeAspect="1"/>
          </p:cNvPicPr>
          <p:nvPr/>
        </p:nvPicPr>
        <p:blipFill>
          <a:blip r:embed="rId3"/>
          <a:stretch>
            <a:fillRect/>
          </a:stretch>
        </p:blipFill>
        <p:spPr>
          <a:xfrm>
            <a:off x="2987824" y="3617746"/>
            <a:ext cx="5043313" cy="3211471"/>
          </a:xfrm>
          <a:prstGeom prst="rect">
            <a:avLst/>
          </a:prstGeom>
        </p:spPr>
      </p:pic>
    </p:spTree>
    <p:extLst>
      <p:ext uri="{BB962C8B-B14F-4D97-AF65-F5344CB8AC3E}">
        <p14:creationId xmlns:p14="http://schemas.microsoft.com/office/powerpoint/2010/main" val="237978032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n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2598" y="3091006"/>
            <a:ext cx="4392488" cy="2328019"/>
          </a:xfrm>
          <a:prstGeom prst="rect">
            <a:avLst/>
          </a:prstGeom>
        </p:spPr>
      </p:pic>
      <p:sp>
        <p:nvSpPr>
          <p:cNvPr id="5" name="Rectangle 2"/>
          <p:cNvSpPr txBox="1">
            <a:spLocks noChangeArrowheads="1"/>
          </p:cNvSpPr>
          <p:nvPr/>
        </p:nvSpPr>
        <p:spPr>
          <a:xfrm>
            <a:off x="144016" y="44624"/>
            <a:ext cx="8964488" cy="150304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2. LAN</a:t>
            </a:r>
          </a:p>
          <a:p>
            <a:pPr>
              <a:lnSpc>
                <a:spcPts val="4000"/>
              </a:lnSpc>
              <a:defRPr/>
            </a:pPr>
            <a:r>
              <a:rPr lang="es-MX" sz="2400" b="1" dirty="0">
                <a:solidFill>
                  <a:schemeClr val="accent3">
                    <a:lumMod val="75000"/>
                  </a:schemeClr>
                </a:solidFill>
              </a:rPr>
              <a:t>(Local </a:t>
            </a:r>
            <a:r>
              <a:rPr lang="es-MX" sz="2400" b="1" dirty="0" err="1">
                <a:solidFill>
                  <a:schemeClr val="accent3">
                    <a:lumMod val="75000"/>
                  </a:schemeClr>
                </a:solidFill>
              </a:rPr>
              <a:t>Area</a:t>
            </a:r>
            <a:r>
              <a:rPr lang="es-MX" sz="2400" b="1" dirty="0">
                <a:solidFill>
                  <a:schemeClr val="accent3">
                    <a:lumMod val="75000"/>
                  </a:schemeClr>
                </a:solidFill>
              </a:rPr>
              <a:t> Network o Red de Área Local)</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sp>
        <p:nvSpPr>
          <p:cNvPr id="7" name="Rectangle 2"/>
          <p:cNvSpPr txBox="1">
            <a:spLocks noChangeArrowheads="1"/>
          </p:cNvSpPr>
          <p:nvPr/>
        </p:nvSpPr>
        <p:spPr>
          <a:xfrm>
            <a:off x="656946" y="2132856"/>
            <a:ext cx="7938628" cy="1370310"/>
          </a:xfrm>
          <a:prstGeom prst="rect">
            <a:avLst/>
          </a:prstGeom>
          <a:noFill/>
          <a:ln/>
        </p:spPr>
        <p:txBody>
          <a:bodyPr lIns="92075" tIns="46038" rIns="92075" bIns="46038"/>
          <a:lstStyle/>
          <a:p>
            <a:pPr marL="342900" indent="-342900">
              <a:lnSpc>
                <a:spcPct val="150000"/>
              </a:lnSpc>
              <a:spcBef>
                <a:spcPts val="600"/>
              </a:spcBef>
              <a:buFontTx/>
              <a:buChar char="•"/>
              <a:defRPr/>
            </a:pPr>
            <a:r>
              <a:rPr lang="es-ES" sz="1600" kern="0" dirty="0">
                <a:solidFill>
                  <a:schemeClr val="bg2">
                    <a:lumMod val="25000"/>
                  </a:schemeClr>
                </a:solidFill>
                <a:latin typeface="ZapfHumnst BT" charset="0"/>
              </a:rPr>
              <a:t>Son redes privadas </a:t>
            </a:r>
            <a:r>
              <a:rPr lang="es-ES" sz="1600" b="1" kern="0" dirty="0">
                <a:solidFill>
                  <a:schemeClr val="accent6">
                    <a:lumMod val="75000"/>
                  </a:schemeClr>
                </a:solidFill>
                <a:latin typeface="ZapfHumnst BT" charset="0"/>
              </a:rPr>
              <a:t>pertenecientes a una empresa u organización</a:t>
            </a:r>
            <a:r>
              <a:rPr lang="es-ES" sz="1600" kern="0" dirty="0">
                <a:solidFill>
                  <a:schemeClr val="bg2">
                    <a:lumMod val="25000"/>
                  </a:schemeClr>
                </a:solidFill>
                <a:latin typeface="ZapfHumnst BT" charset="0"/>
              </a:rPr>
              <a:t>.</a:t>
            </a:r>
          </a:p>
          <a:p>
            <a:pPr marL="342900" indent="-342900" algn="just">
              <a:lnSpc>
                <a:spcPct val="150000"/>
              </a:lnSpc>
              <a:spcBef>
                <a:spcPts val="600"/>
              </a:spcBef>
              <a:buFontTx/>
              <a:buChar char="•"/>
              <a:defRPr/>
            </a:pPr>
            <a:r>
              <a:rPr lang="es-ES" sz="1600" kern="0" dirty="0">
                <a:solidFill>
                  <a:schemeClr val="bg2">
                    <a:lumMod val="25000"/>
                  </a:schemeClr>
                </a:solidFill>
                <a:latin typeface="ZapfHumnst BT" charset="0"/>
              </a:rPr>
              <a:t>Las LAN conectan computadoras que están relativamente cerca </a:t>
            </a:r>
            <a:r>
              <a:rPr lang="es-ES" sz="1600" b="1" kern="0" dirty="0">
                <a:solidFill>
                  <a:schemeClr val="accent6">
                    <a:lumMod val="75000"/>
                  </a:schemeClr>
                </a:solidFill>
                <a:latin typeface="ZapfHumnst BT" charset="0"/>
              </a:rPr>
              <a:t>conectadas por un cable o un pequeño radiotransmisor</a:t>
            </a:r>
            <a:r>
              <a:rPr lang="es-ES" sz="1600" kern="0" dirty="0">
                <a:solidFill>
                  <a:schemeClr val="bg2">
                    <a:lumMod val="25000"/>
                  </a:schemeClr>
                </a:solidFill>
                <a:latin typeface="ZapfHumnst BT" charset="0"/>
              </a:rPr>
              <a:t>. </a:t>
            </a:r>
            <a:endParaRPr lang="es-ES_tradnl" sz="1800" kern="0" dirty="0">
              <a:latin typeface="ZapfHumnst BT" charset="0"/>
            </a:endParaRPr>
          </a:p>
        </p:txBody>
      </p:sp>
      <p:sp>
        <p:nvSpPr>
          <p:cNvPr id="9" name="Text Box 3"/>
          <p:cNvSpPr txBox="1">
            <a:spLocks noChangeArrowheads="1"/>
          </p:cNvSpPr>
          <p:nvPr/>
        </p:nvSpPr>
        <p:spPr bwMode="auto">
          <a:xfrm>
            <a:off x="1115616" y="1268760"/>
            <a:ext cx="7344816" cy="880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150000"/>
              </a:lnSpc>
              <a:spcBef>
                <a:spcPts val="600"/>
              </a:spcBef>
            </a:pPr>
            <a:r>
              <a:rPr lang="es-MX" b="1" dirty="0">
                <a:solidFill>
                  <a:schemeClr val="accent5">
                    <a:lumMod val="75000"/>
                  </a:schemeClr>
                </a:solidFill>
                <a:latin typeface="+mn-lt"/>
              </a:rPr>
              <a:t>Es aquella que está en un mismo edificio o bien una serie de edificios dentro de una misma corporación</a:t>
            </a:r>
            <a:r>
              <a:rPr lang="es-MX" dirty="0">
                <a:solidFill>
                  <a:schemeClr val="accent5">
                    <a:lumMod val="75000"/>
                  </a:schemeClr>
                </a:solidFill>
                <a:latin typeface="+mn-lt"/>
              </a:rPr>
              <a:t>. </a:t>
            </a:r>
          </a:p>
        </p:txBody>
      </p:sp>
      <p:sp>
        <p:nvSpPr>
          <p:cNvPr id="10" name="Rectangle 2"/>
          <p:cNvSpPr txBox="1">
            <a:spLocks noChangeArrowheads="1"/>
          </p:cNvSpPr>
          <p:nvPr/>
        </p:nvSpPr>
        <p:spPr>
          <a:xfrm>
            <a:off x="683568" y="3388407"/>
            <a:ext cx="3672408" cy="2272842"/>
          </a:xfrm>
          <a:prstGeom prst="rect">
            <a:avLst/>
          </a:prstGeom>
          <a:noFill/>
          <a:ln/>
        </p:spPr>
        <p:txBody>
          <a:bodyPr lIns="92075" tIns="46038" rIns="92075" bIns="46038"/>
          <a:lstStyle/>
          <a:p>
            <a:pPr marL="342900" indent="-342900" algn="just">
              <a:lnSpc>
                <a:spcPct val="150000"/>
              </a:lnSpc>
              <a:spcBef>
                <a:spcPts val="600"/>
              </a:spcBef>
              <a:buFontTx/>
              <a:buChar char="•"/>
              <a:defRPr/>
            </a:pPr>
            <a:r>
              <a:rPr lang="es-ES_tradnl" sz="1600" kern="0" dirty="0">
                <a:solidFill>
                  <a:schemeClr val="bg2">
                    <a:lumMod val="25000"/>
                  </a:schemeClr>
                </a:solidFill>
                <a:latin typeface="ZapfHumnst BT" charset="0"/>
              </a:rPr>
              <a:t>Posee sus propias líneas dedicadas, </a:t>
            </a:r>
            <a:r>
              <a:rPr lang="es-ES_tradnl" sz="1600" b="1" kern="0" dirty="0">
                <a:solidFill>
                  <a:schemeClr val="accent6">
                    <a:lumMod val="75000"/>
                  </a:schemeClr>
                </a:solidFill>
                <a:latin typeface="ZapfHumnst BT" charset="0"/>
              </a:rPr>
              <a:t>existen bajo un cierto límite o distancia</a:t>
            </a:r>
            <a:r>
              <a:rPr lang="es-ES_tradnl" sz="1600" kern="0" dirty="0">
                <a:solidFill>
                  <a:schemeClr val="bg2">
                    <a:lumMod val="25000"/>
                  </a:schemeClr>
                </a:solidFill>
                <a:latin typeface="ZapfHumnst BT" charset="0"/>
              </a:rPr>
              <a:t>, es decir, e</a:t>
            </a:r>
            <a:r>
              <a:rPr lang="es-MX" sz="1600" kern="0" dirty="0">
                <a:solidFill>
                  <a:schemeClr val="bg2">
                    <a:lumMod val="25000"/>
                  </a:schemeClr>
                </a:solidFill>
                <a:latin typeface="ZapfHumnst BT" charset="0"/>
              </a:rPr>
              <a:t>s una colección de dispositivos de red conectados dentro de un área geográfica restringida.</a:t>
            </a:r>
            <a:r>
              <a:rPr lang="es-ES" sz="1600" kern="0" dirty="0">
                <a:solidFill>
                  <a:schemeClr val="bg2">
                    <a:lumMod val="25000"/>
                  </a:schemeClr>
                </a:solidFill>
                <a:latin typeface="ZapfHumnst BT" charset="0"/>
              </a:rPr>
              <a:t> </a:t>
            </a:r>
            <a:endParaRPr lang="es-ES_tradnl" sz="1800" kern="0" dirty="0">
              <a:latin typeface="ZapfHumnst BT" charset="0"/>
            </a:endParaRPr>
          </a:p>
        </p:txBody>
      </p:sp>
      <p:sp>
        <p:nvSpPr>
          <p:cNvPr id="12" name="Rectangle 2"/>
          <p:cNvSpPr txBox="1">
            <a:spLocks noChangeArrowheads="1"/>
          </p:cNvSpPr>
          <p:nvPr/>
        </p:nvSpPr>
        <p:spPr>
          <a:xfrm>
            <a:off x="683568" y="5609053"/>
            <a:ext cx="7938628" cy="1049250"/>
          </a:xfrm>
          <a:prstGeom prst="rect">
            <a:avLst/>
          </a:prstGeom>
          <a:noFill/>
          <a:ln/>
        </p:spPr>
        <p:txBody>
          <a:bodyPr lIns="92075" tIns="46038" rIns="92075" bIns="46038"/>
          <a:lstStyle/>
          <a:p>
            <a:pPr marL="342900" indent="-342900" algn="just">
              <a:lnSpc>
                <a:spcPct val="150000"/>
              </a:lnSpc>
              <a:spcBef>
                <a:spcPts val="600"/>
              </a:spcBef>
              <a:buFontTx/>
              <a:buChar char="•"/>
              <a:defRPr/>
            </a:pPr>
            <a:r>
              <a:rPr lang="es-ES" sz="1600" kern="0" dirty="0">
                <a:solidFill>
                  <a:schemeClr val="bg2">
                    <a:lumMod val="25000"/>
                  </a:schemeClr>
                </a:solidFill>
                <a:latin typeface="ZapfHumnst BT" charset="0"/>
              </a:rPr>
              <a:t>Utilizan una </a:t>
            </a:r>
            <a:r>
              <a:rPr lang="es-ES" sz="1600" b="1" kern="0" dirty="0">
                <a:solidFill>
                  <a:schemeClr val="accent6">
                    <a:lumMod val="75000"/>
                  </a:schemeClr>
                </a:solidFill>
                <a:latin typeface="ZapfHumnst BT" charset="0"/>
              </a:rPr>
              <a:t>alta velocidad de transmisión.</a:t>
            </a:r>
          </a:p>
          <a:p>
            <a:pPr marL="342900" indent="-342900" algn="just">
              <a:lnSpc>
                <a:spcPct val="150000"/>
              </a:lnSpc>
              <a:spcBef>
                <a:spcPts val="600"/>
              </a:spcBef>
              <a:buFontTx/>
              <a:buChar char="•"/>
              <a:defRPr/>
            </a:pPr>
            <a:r>
              <a:rPr lang="es-MX" sz="1600" kern="0" dirty="0">
                <a:solidFill>
                  <a:schemeClr val="bg2">
                    <a:lumMod val="25000"/>
                  </a:schemeClr>
                </a:solidFill>
                <a:latin typeface="ZapfHumnst BT" charset="0"/>
              </a:rPr>
              <a:t>Su extensión va desde </a:t>
            </a:r>
            <a:r>
              <a:rPr lang="es-MX" sz="1600" b="1" kern="0" dirty="0">
                <a:solidFill>
                  <a:schemeClr val="accent6">
                    <a:lumMod val="75000"/>
                  </a:schemeClr>
                </a:solidFill>
                <a:latin typeface="ZapfHumnst BT" charset="0"/>
              </a:rPr>
              <a:t>10 metros hasta 1 kilómetro</a:t>
            </a:r>
            <a:r>
              <a:rPr lang="es-MX" sz="1600" kern="0" dirty="0">
                <a:solidFill>
                  <a:schemeClr val="bg2">
                    <a:lumMod val="25000"/>
                  </a:schemeClr>
                </a:solidFill>
                <a:latin typeface="ZapfHumnst BT" charset="0"/>
              </a:rPr>
              <a:t>. </a:t>
            </a:r>
            <a:endParaRPr lang="es-ES_tradnl" sz="1600" kern="0" dirty="0">
              <a:solidFill>
                <a:schemeClr val="bg2">
                  <a:lumMod val="25000"/>
                </a:schemeClr>
              </a:solidFill>
              <a:latin typeface="ZapfHumnst BT" charset="0"/>
            </a:endParaRPr>
          </a:p>
        </p:txBody>
      </p:sp>
    </p:spTree>
    <p:extLst>
      <p:ext uri="{BB962C8B-B14F-4D97-AF65-F5344CB8AC3E}">
        <p14:creationId xmlns:p14="http://schemas.microsoft.com/office/powerpoint/2010/main" val="1605837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p:bldP spid="10" grpId="0" animBg="1"/>
      <p:bldP spid="12"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3"/>
          <p:cNvSpPr txBox="1">
            <a:spLocks noChangeArrowheads="1"/>
          </p:cNvSpPr>
          <p:nvPr/>
        </p:nvSpPr>
        <p:spPr bwMode="auto">
          <a:xfrm>
            <a:off x="1017423" y="1628800"/>
            <a:ext cx="7488832"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150000"/>
              </a:lnSpc>
              <a:spcBef>
                <a:spcPts val="600"/>
              </a:spcBef>
            </a:pPr>
            <a:r>
              <a:rPr lang="es-MX" sz="2000" b="1" dirty="0">
                <a:solidFill>
                  <a:schemeClr val="accent6">
                    <a:lumMod val="75000"/>
                  </a:schemeClr>
                </a:solidFill>
                <a:latin typeface="+mn-lt"/>
              </a:rPr>
              <a:t>Son las que usan las empresas u organizaciones para conectar sus equipos entre sí y compartir hardware, software e información. </a:t>
            </a:r>
          </a:p>
        </p:txBody>
      </p:sp>
      <p:sp>
        <p:nvSpPr>
          <p:cNvPr id="5" name="Rectangle 2"/>
          <p:cNvSpPr txBox="1">
            <a:spLocks noChangeArrowheads="1"/>
          </p:cNvSpPr>
          <p:nvPr/>
        </p:nvSpPr>
        <p:spPr>
          <a:xfrm>
            <a:off x="144016" y="44624"/>
            <a:ext cx="8748464" cy="150304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2. LAN</a:t>
            </a:r>
          </a:p>
          <a:p>
            <a:pPr>
              <a:lnSpc>
                <a:spcPts val="4000"/>
              </a:lnSpc>
              <a:defRPr/>
            </a:pPr>
            <a:r>
              <a:rPr lang="es-MX" sz="2400" b="1" dirty="0">
                <a:solidFill>
                  <a:schemeClr val="accent3">
                    <a:lumMod val="75000"/>
                  </a:schemeClr>
                </a:solidFill>
              </a:rPr>
              <a:t>(Local </a:t>
            </a:r>
            <a:r>
              <a:rPr lang="es-MX" sz="2400" b="1" dirty="0" err="1">
                <a:solidFill>
                  <a:schemeClr val="accent3">
                    <a:lumMod val="75000"/>
                  </a:schemeClr>
                </a:solidFill>
              </a:rPr>
              <a:t>Area</a:t>
            </a:r>
            <a:r>
              <a:rPr lang="es-MX" sz="2400" b="1" dirty="0">
                <a:solidFill>
                  <a:schemeClr val="accent3">
                    <a:lumMod val="75000"/>
                  </a:schemeClr>
                </a:solidFill>
              </a:rPr>
              <a:t> Network o Red de Área Local)</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pic>
        <p:nvPicPr>
          <p:cNvPr id="3" name="Imagen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9752" y="3068960"/>
            <a:ext cx="4844174" cy="2664296"/>
          </a:xfrm>
          <a:prstGeom prst="rect">
            <a:avLst/>
          </a:prstGeom>
        </p:spPr>
      </p:pic>
    </p:spTree>
    <p:extLst>
      <p:ext uri="{BB962C8B-B14F-4D97-AF65-F5344CB8AC3E}">
        <p14:creationId xmlns:p14="http://schemas.microsoft.com/office/powerpoint/2010/main" val="340330745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43808" y="2708920"/>
            <a:ext cx="4248472" cy="3020201"/>
          </a:xfrm>
          <a:prstGeom prst="rect">
            <a:avLst/>
          </a:prstGeom>
        </p:spPr>
      </p:pic>
      <p:sp>
        <p:nvSpPr>
          <p:cNvPr id="4099" name="Text Box 3"/>
          <p:cNvSpPr txBox="1">
            <a:spLocks noChangeArrowheads="1"/>
          </p:cNvSpPr>
          <p:nvPr/>
        </p:nvSpPr>
        <p:spPr bwMode="auto">
          <a:xfrm>
            <a:off x="827584" y="1628800"/>
            <a:ext cx="7560840" cy="967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150000"/>
              </a:lnSpc>
              <a:spcBef>
                <a:spcPts val="600"/>
              </a:spcBef>
            </a:pPr>
            <a:r>
              <a:rPr lang="es-MX" sz="2000" b="1" dirty="0">
                <a:solidFill>
                  <a:schemeClr val="accent5">
                    <a:lumMod val="75000"/>
                  </a:schemeClr>
                </a:solidFill>
                <a:latin typeface="+mn-lt"/>
              </a:rPr>
              <a:t>Conecta varias LAN cercanas geográficamente (en una misma ciudad pero a una gran distancia) entre sí a alta velocidad.</a:t>
            </a:r>
            <a:endParaRPr lang="es-MX" sz="2000" dirty="0">
              <a:solidFill>
                <a:schemeClr val="accent5">
                  <a:lumMod val="75000"/>
                </a:schemeClr>
              </a:solidFill>
              <a:latin typeface="+mn-lt"/>
            </a:endParaRPr>
          </a:p>
        </p:txBody>
      </p:sp>
      <p:sp>
        <p:nvSpPr>
          <p:cNvPr id="5" name="Rectangle 2"/>
          <p:cNvSpPr txBox="1">
            <a:spLocks noChangeArrowheads="1"/>
          </p:cNvSpPr>
          <p:nvPr/>
        </p:nvSpPr>
        <p:spPr>
          <a:xfrm>
            <a:off x="144016" y="125760"/>
            <a:ext cx="8964488" cy="150304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3. MAN</a:t>
            </a:r>
          </a:p>
          <a:p>
            <a:pPr>
              <a:lnSpc>
                <a:spcPts val="4000"/>
              </a:lnSpc>
              <a:defRPr/>
            </a:pPr>
            <a:r>
              <a:rPr lang="es-MX" sz="2400" b="1" dirty="0">
                <a:solidFill>
                  <a:schemeClr val="accent3">
                    <a:lumMod val="75000"/>
                  </a:schemeClr>
                </a:solidFill>
              </a:rPr>
              <a:t>(</a:t>
            </a:r>
            <a:r>
              <a:rPr lang="es-MX" sz="2400" b="1" dirty="0" err="1">
                <a:solidFill>
                  <a:schemeClr val="accent3">
                    <a:lumMod val="75000"/>
                  </a:schemeClr>
                </a:solidFill>
              </a:rPr>
              <a:t>Metropolitan</a:t>
            </a:r>
            <a:r>
              <a:rPr lang="es-MX" sz="2400" b="1" dirty="0">
                <a:solidFill>
                  <a:schemeClr val="accent3">
                    <a:lumMod val="75000"/>
                  </a:schemeClr>
                </a:solidFill>
              </a:rPr>
              <a:t> </a:t>
            </a:r>
            <a:r>
              <a:rPr lang="es-MX" sz="2400" b="1" dirty="0" err="1">
                <a:solidFill>
                  <a:schemeClr val="accent3">
                    <a:lumMod val="75000"/>
                  </a:schemeClr>
                </a:solidFill>
              </a:rPr>
              <a:t>Area</a:t>
            </a:r>
            <a:r>
              <a:rPr lang="es-MX" sz="2400" b="1" dirty="0">
                <a:solidFill>
                  <a:schemeClr val="accent3">
                    <a:lumMod val="75000"/>
                  </a:schemeClr>
                </a:solidFill>
              </a:rPr>
              <a:t> Network o Red de Área Metropolitana)</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sp>
        <p:nvSpPr>
          <p:cNvPr id="7" name="Text Box 3"/>
          <p:cNvSpPr txBox="1">
            <a:spLocks noChangeArrowheads="1"/>
          </p:cNvSpPr>
          <p:nvPr/>
        </p:nvSpPr>
        <p:spPr bwMode="auto">
          <a:xfrm>
            <a:off x="683568" y="5949280"/>
            <a:ext cx="7560840" cy="4648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marL="365125" lvl="1" indent="0" algn="ctr">
              <a:lnSpc>
                <a:spcPct val="150000"/>
              </a:lnSpc>
              <a:spcBef>
                <a:spcPts val="600"/>
              </a:spcBef>
            </a:pPr>
            <a:r>
              <a:rPr lang="es-MX" b="1" dirty="0">
                <a:solidFill>
                  <a:schemeClr val="bg2">
                    <a:lumMod val="25000"/>
                  </a:schemeClr>
                </a:solidFill>
                <a:latin typeface="+mn-lt"/>
              </a:rPr>
              <a:t>Ejemplo: </a:t>
            </a:r>
            <a:r>
              <a:rPr lang="es-MX" dirty="0">
                <a:solidFill>
                  <a:schemeClr val="bg2">
                    <a:lumMod val="25000"/>
                  </a:schemeClr>
                </a:solidFill>
                <a:latin typeface="+mn-lt"/>
              </a:rPr>
              <a:t>El politécnico, tiene varios campus regados por toda la ciudad.</a:t>
            </a:r>
            <a:endParaRPr lang="es-MX" dirty="0">
              <a:solidFill>
                <a:schemeClr val="accent5">
                  <a:lumMod val="75000"/>
                </a:schemeClr>
              </a:solidFill>
              <a:latin typeface="+mn-lt"/>
            </a:endParaRPr>
          </a:p>
        </p:txBody>
      </p:sp>
    </p:spTree>
    <p:extLst>
      <p:ext uri="{BB962C8B-B14F-4D97-AF65-F5344CB8AC3E}">
        <p14:creationId xmlns:p14="http://schemas.microsoft.com/office/powerpoint/2010/main" val="37866281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09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p:bldP spid="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9912" y="2690514"/>
            <a:ext cx="4635696" cy="3059559"/>
          </a:xfrm>
          <a:prstGeom prst="rect">
            <a:avLst/>
          </a:prstGeom>
        </p:spPr>
      </p:pic>
      <p:sp>
        <p:nvSpPr>
          <p:cNvPr id="5" name="Rectangle 2"/>
          <p:cNvSpPr txBox="1">
            <a:spLocks noChangeArrowheads="1"/>
          </p:cNvSpPr>
          <p:nvPr/>
        </p:nvSpPr>
        <p:spPr>
          <a:xfrm>
            <a:off x="144016" y="112313"/>
            <a:ext cx="8964488" cy="150304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3. MAN</a:t>
            </a:r>
          </a:p>
          <a:p>
            <a:pPr>
              <a:lnSpc>
                <a:spcPts val="4000"/>
              </a:lnSpc>
              <a:defRPr/>
            </a:pPr>
            <a:r>
              <a:rPr lang="es-MX" sz="2400" b="1" dirty="0">
                <a:solidFill>
                  <a:schemeClr val="accent3">
                    <a:lumMod val="75000"/>
                  </a:schemeClr>
                </a:solidFill>
              </a:rPr>
              <a:t>(</a:t>
            </a:r>
            <a:r>
              <a:rPr lang="es-MX" sz="2400" b="1" dirty="0" err="1">
                <a:solidFill>
                  <a:schemeClr val="accent3">
                    <a:lumMod val="75000"/>
                  </a:schemeClr>
                </a:solidFill>
              </a:rPr>
              <a:t>Metropolitan</a:t>
            </a:r>
            <a:r>
              <a:rPr lang="es-MX" sz="2400" b="1" dirty="0">
                <a:solidFill>
                  <a:schemeClr val="accent3">
                    <a:lumMod val="75000"/>
                  </a:schemeClr>
                </a:solidFill>
              </a:rPr>
              <a:t> </a:t>
            </a:r>
            <a:r>
              <a:rPr lang="es-MX" sz="2400" b="1" dirty="0" err="1">
                <a:solidFill>
                  <a:schemeClr val="accent3">
                    <a:lumMod val="75000"/>
                  </a:schemeClr>
                </a:solidFill>
              </a:rPr>
              <a:t>Area</a:t>
            </a:r>
            <a:r>
              <a:rPr lang="es-MX" sz="2400" b="1" dirty="0">
                <a:solidFill>
                  <a:schemeClr val="accent3">
                    <a:lumMod val="75000"/>
                  </a:schemeClr>
                </a:solidFill>
              </a:rPr>
              <a:t> Network o Red de Área Metropolitana)</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sp>
        <p:nvSpPr>
          <p:cNvPr id="4" name="Text Box 3"/>
          <p:cNvSpPr txBox="1">
            <a:spLocks noChangeArrowheads="1"/>
          </p:cNvSpPr>
          <p:nvPr/>
        </p:nvSpPr>
        <p:spPr bwMode="auto">
          <a:xfrm>
            <a:off x="683568" y="2245509"/>
            <a:ext cx="3620928" cy="3631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just">
              <a:lnSpc>
                <a:spcPct val="150000"/>
              </a:lnSpc>
              <a:spcBef>
                <a:spcPts val="600"/>
              </a:spcBef>
            </a:pPr>
            <a:r>
              <a:rPr lang="es-MX" sz="2000" dirty="0">
                <a:solidFill>
                  <a:schemeClr val="bg2">
                    <a:lumMod val="25000"/>
                  </a:schemeClr>
                </a:solidFill>
                <a:latin typeface="+mn-lt"/>
              </a:rPr>
              <a:t>La conexión puede hacerse por:</a:t>
            </a:r>
          </a:p>
          <a:p>
            <a:pPr marL="712788" lvl="1" indent="-347663" algn="just">
              <a:lnSpc>
                <a:spcPct val="150000"/>
              </a:lnSpc>
              <a:spcBef>
                <a:spcPts val="600"/>
              </a:spcBef>
              <a:buFont typeface="Courier New" panose="02070309020205020404" pitchFamily="49" charset="0"/>
              <a:buChar char="o"/>
            </a:pPr>
            <a:r>
              <a:rPr lang="es-MX" sz="2000" dirty="0">
                <a:solidFill>
                  <a:schemeClr val="bg2">
                    <a:lumMod val="25000"/>
                  </a:schemeClr>
                </a:solidFill>
                <a:latin typeface="+mn-lt"/>
              </a:rPr>
              <a:t>Teléfono</a:t>
            </a:r>
          </a:p>
          <a:p>
            <a:pPr marL="712788" lvl="1" indent="-347663" algn="just">
              <a:lnSpc>
                <a:spcPct val="150000"/>
              </a:lnSpc>
              <a:spcBef>
                <a:spcPts val="600"/>
              </a:spcBef>
              <a:buFont typeface="Courier New" panose="02070309020205020404" pitchFamily="49" charset="0"/>
              <a:buChar char="o"/>
            </a:pPr>
            <a:r>
              <a:rPr lang="es-MX" sz="2000" dirty="0">
                <a:solidFill>
                  <a:schemeClr val="bg2">
                    <a:lumMod val="25000"/>
                  </a:schemeClr>
                </a:solidFill>
                <a:latin typeface="+mn-lt"/>
              </a:rPr>
              <a:t>Microondas</a:t>
            </a:r>
          </a:p>
          <a:p>
            <a:pPr marL="712788" lvl="1" indent="-347663">
              <a:lnSpc>
                <a:spcPct val="150000"/>
              </a:lnSpc>
              <a:spcBef>
                <a:spcPts val="600"/>
              </a:spcBef>
              <a:buFont typeface="Courier New" panose="02070309020205020404" pitchFamily="49" charset="0"/>
              <a:buChar char="o"/>
            </a:pPr>
            <a:r>
              <a:rPr lang="es-MX" sz="2000" dirty="0">
                <a:solidFill>
                  <a:schemeClr val="bg2">
                    <a:lumMod val="25000"/>
                  </a:schemeClr>
                </a:solidFill>
                <a:latin typeface="+mn-lt"/>
              </a:rPr>
              <a:t>Enlaces dedicados digitales, como la fibra óptica</a:t>
            </a:r>
          </a:p>
          <a:p>
            <a:pPr marL="712788" lvl="1" indent="-347663" algn="just">
              <a:lnSpc>
                <a:spcPct val="150000"/>
              </a:lnSpc>
              <a:spcBef>
                <a:spcPts val="600"/>
              </a:spcBef>
              <a:buFont typeface="Courier New" panose="02070309020205020404" pitchFamily="49" charset="0"/>
              <a:buChar char="o"/>
            </a:pPr>
            <a:r>
              <a:rPr lang="es-MX" sz="2000" dirty="0">
                <a:solidFill>
                  <a:schemeClr val="bg2">
                    <a:lumMod val="25000"/>
                  </a:schemeClr>
                </a:solidFill>
                <a:latin typeface="+mn-lt"/>
              </a:rPr>
              <a:t>Internet</a:t>
            </a:r>
          </a:p>
        </p:txBody>
      </p:sp>
      <p:sp>
        <p:nvSpPr>
          <p:cNvPr id="7" name="Text Box 3"/>
          <p:cNvSpPr txBox="1">
            <a:spLocks noChangeArrowheads="1"/>
          </p:cNvSpPr>
          <p:nvPr/>
        </p:nvSpPr>
        <p:spPr bwMode="auto">
          <a:xfrm>
            <a:off x="683568" y="1775776"/>
            <a:ext cx="7994332"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just">
              <a:lnSpc>
                <a:spcPct val="150000"/>
              </a:lnSpc>
              <a:spcBef>
                <a:spcPts val="600"/>
              </a:spcBef>
            </a:pPr>
            <a:r>
              <a:rPr lang="es-MX" sz="2000" dirty="0">
                <a:solidFill>
                  <a:schemeClr val="bg2">
                    <a:lumMod val="25000"/>
                  </a:schemeClr>
                </a:solidFill>
                <a:latin typeface="+mn-lt"/>
              </a:rPr>
              <a:t>Cubre áreas de alrededor de </a:t>
            </a:r>
            <a:r>
              <a:rPr lang="es-MX" sz="2000" b="1" dirty="0">
                <a:solidFill>
                  <a:schemeClr val="accent6">
                    <a:lumMod val="75000"/>
                  </a:schemeClr>
                </a:solidFill>
                <a:latin typeface="+mn-lt"/>
              </a:rPr>
              <a:t>cincuenta kilómetros</a:t>
            </a:r>
            <a:r>
              <a:rPr lang="es-MX" sz="2000" dirty="0">
                <a:solidFill>
                  <a:schemeClr val="bg2">
                    <a:lumMod val="25000"/>
                  </a:schemeClr>
                </a:solidFill>
                <a:latin typeface="+mn-lt"/>
              </a:rPr>
              <a:t>.</a:t>
            </a:r>
          </a:p>
        </p:txBody>
      </p:sp>
    </p:spTree>
    <p:extLst>
      <p:ext uri="{BB962C8B-B14F-4D97-AF65-F5344CB8AC3E}">
        <p14:creationId xmlns:p14="http://schemas.microsoft.com/office/powerpoint/2010/main" val="1605355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3"/>
          <p:cNvSpPr txBox="1">
            <a:spLocks noChangeArrowheads="1"/>
          </p:cNvSpPr>
          <p:nvPr/>
        </p:nvSpPr>
        <p:spPr bwMode="auto">
          <a:xfrm>
            <a:off x="899592" y="2210466"/>
            <a:ext cx="7776864" cy="1506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150000"/>
              </a:lnSpc>
              <a:spcBef>
                <a:spcPts val="600"/>
              </a:spcBef>
            </a:pPr>
            <a:r>
              <a:rPr lang="es-MX" sz="2000" dirty="0">
                <a:solidFill>
                  <a:schemeClr val="bg2">
                    <a:lumMod val="25000"/>
                  </a:schemeClr>
                </a:solidFill>
                <a:latin typeface="+mn-lt"/>
              </a:rPr>
              <a:t>La conexión se hace por medio de microondas, enlaces dedicados digitales, como fibra óptica, o por Internet.</a:t>
            </a:r>
          </a:p>
          <a:p>
            <a:pPr marL="342900" indent="-342900" algn="just">
              <a:lnSpc>
                <a:spcPct val="150000"/>
              </a:lnSpc>
              <a:spcBef>
                <a:spcPts val="600"/>
              </a:spcBef>
              <a:buFont typeface="Arial" panose="020B0604020202020204" pitchFamily="34" charset="0"/>
              <a:buChar char="•"/>
            </a:pPr>
            <a:endParaRPr lang="es-MX" sz="2000" dirty="0">
              <a:solidFill>
                <a:schemeClr val="bg2">
                  <a:lumMod val="25000"/>
                </a:schemeClr>
              </a:solidFill>
              <a:latin typeface="+mn-lt"/>
            </a:endParaRPr>
          </a:p>
        </p:txBody>
      </p:sp>
      <p:sp>
        <p:nvSpPr>
          <p:cNvPr id="5" name="Rectangle 2"/>
          <p:cNvSpPr txBox="1">
            <a:spLocks noChangeArrowheads="1"/>
          </p:cNvSpPr>
          <p:nvPr/>
        </p:nvSpPr>
        <p:spPr>
          <a:xfrm>
            <a:off x="35496" y="44624"/>
            <a:ext cx="8964488" cy="150304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4. WAN</a:t>
            </a:r>
          </a:p>
          <a:p>
            <a:pPr>
              <a:lnSpc>
                <a:spcPts val="4000"/>
              </a:lnSpc>
              <a:defRPr/>
            </a:pPr>
            <a:r>
              <a:rPr lang="es-MX" sz="2400" b="1" dirty="0">
                <a:solidFill>
                  <a:schemeClr val="accent3">
                    <a:lumMod val="75000"/>
                  </a:schemeClr>
                </a:solidFill>
              </a:rPr>
              <a:t>(Wide </a:t>
            </a:r>
            <a:r>
              <a:rPr lang="es-MX" sz="2400" b="1" dirty="0" err="1">
                <a:solidFill>
                  <a:schemeClr val="accent3">
                    <a:lumMod val="75000"/>
                  </a:schemeClr>
                </a:solidFill>
              </a:rPr>
              <a:t>Area</a:t>
            </a:r>
            <a:r>
              <a:rPr lang="es-MX" sz="2400" b="1" dirty="0">
                <a:solidFill>
                  <a:schemeClr val="accent3">
                    <a:lumMod val="75000"/>
                  </a:schemeClr>
                </a:solidFill>
              </a:rPr>
              <a:t> Network, o Red de Área Amplia)</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pic>
        <p:nvPicPr>
          <p:cNvPr id="2" name="Imagen 1"/>
          <p:cNvPicPr>
            <a:picLocks noChangeAspect="1"/>
          </p:cNvPicPr>
          <p:nvPr/>
        </p:nvPicPr>
        <p:blipFill>
          <a:blip r:embed="rId3"/>
          <a:stretch>
            <a:fillRect/>
          </a:stretch>
        </p:blipFill>
        <p:spPr>
          <a:xfrm>
            <a:off x="1008707" y="3501008"/>
            <a:ext cx="6982570" cy="2506900"/>
          </a:xfrm>
          <a:prstGeom prst="rect">
            <a:avLst/>
          </a:prstGeom>
        </p:spPr>
      </p:pic>
      <p:sp>
        <p:nvSpPr>
          <p:cNvPr id="6" name="Text Box 3"/>
          <p:cNvSpPr txBox="1">
            <a:spLocks noChangeArrowheads="1"/>
          </p:cNvSpPr>
          <p:nvPr/>
        </p:nvSpPr>
        <p:spPr bwMode="auto">
          <a:xfrm>
            <a:off x="144016" y="1482548"/>
            <a:ext cx="8855968" cy="506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150000"/>
              </a:lnSpc>
              <a:spcBef>
                <a:spcPts val="600"/>
              </a:spcBef>
            </a:pPr>
            <a:r>
              <a:rPr lang="es-MX" sz="2000" b="1" dirty="0">
                <a:solidFill>
                  <a:schemeClr val="accent5">
                    <a:lumMod val="75000"/>
                  </a:schemeClr>
                </a:solidFill>
                <a:latin typeface="+mn-lt"/>
              </a:rPr>
              <a:t>Enlazan dos o más redes LAN en diferentes lugares geográficos. </a:t>
            </a:r>
          </a:p>
        </p:txBody>
      </p:sp>
    </p:spTree>
    <p:extLst>
      <p:ext uri="{BB962C8B-B14F-4D97-AF65-F5344CB8AC3E}">
        <p14:creationId xmlns:p14="http://schemas.microsoft.com/office/powerpoint/2010/main" val="3100001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0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p:bldP spid="6"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5668456" y="4278336"/>
            <a:ext cx="2863984" cy="2363609"/>
          </a:xfrm>
          <a:prstGeom prst="rect">
            <a:avLst/>
          </a:prstGeom>
        </p:spPr>
      </p:pic>
      <p:sp>
        <p:nvSpPr>
          <p:cNvPr id="5" name="Rectangle 2"/>
          <p:cNvSpPr txBox="1">
            <a:spLocks noChangeArrowheads="1"/>
          </p:cNvSpPr>
          <p:nvPr/>
        </p:nvSpPr>
        <p:spPr>
          <a:xfrm>
            <a:off x="144016" y="44624"/>
            <a:ext cx="8964488" cy="150304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4. WAN</a:t>
            </a:r>
          </a:p>
          <a:p>
            <a:pPr>
              <a:lnSpc>
                <a:spcPts val="4000"/>
              </a:lnSpc>
              <a:defRPr/>
            </a:pPr>
            <a:r>
              <a:rPr lang="es-MX" sz="2400" b="1" dirty="0">
                <a:solidFill>
                  <a:schemeClr val="accent3">
                    <a:lumMod val="75000"/>
                  </a:schemeClr>
                </a:solidFill>
              </a:rPr>
              <a:t>(Wide </a:t>
            </a:r>
            <a:r>
              <a:rPr lang="es-MX" sz="2400" b="1" dirty="0" err="1">
                <a:solidFill>
                  <a:schemeClr val="accent3">
                    <a:lumMod val="75000"/>
                  </a:schemeClr>
                </a:solidFill>
              </a:rPr>
              <a:t>Area</a:t>
            </a:r>
            <a:r>
              <a:rPr lang="es-MX" sz="2400" b="1" dirty="0">
                <a:solidFill>
                  <a:schemeClr val="accent3">
                    <a:lumMod val="75000"/>
                  </a:schemeClr>
                </a:solidFill>
              </a:rPr>
              <a:t> Network, o Red de Área Amplia)</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sp>
        <p:nvSpPr>
          <p:cNvPr id="6" name="Rectangle 3"/>
          <p:cNvSpPr txBox="1">
            <a:spLocks noChangeArrowheads="1"/>
          </p:cNvSpPr>
          <p:nvPr/>
        </p:nvSpPr>
        <p:spPr bwMode="auto">
          <a:xfrm>
            <a:off x="467544" y="1484783"/>
            <a:ext cx="8280920" cy="3456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Bef>
                <a:spcPts val="1200"/>
              </a:spcBef>
              <a:buClr>
                <a:schemeClr val="tx2"/>
              </a:buClr>
              <a:buSzPct val="70000"/>
              <a:buFont typeface="Wingdings" pitchFamily="2" charset="2"/>
              <a:buChar char="¡"/>
            </a:pPr>
            <a:r>
              <a:rPr lang="es-MX" sz="1800" dirty="0">
                <a:solidFill>
                  <a:schemeClr val="bg2">
                    <a:lumMod val="25000"/>
                  </a:schemeClr>
                </a:solidFill>
                <a:latin typeface="+mn-lt"/>
              </a:rPr>
              <a:t>Es una red que existe en un área geográfica de gran escala. Cubren una región, país o continente. Su tamaño puede oscilar entre </a:t>
            </a:r>
            <a:r>
              <a:rPr lang="es-MX" sz="1800" b="1" dirty="0">
                <a:solidFill>
                  <a:schemeClr val="accent6">
                    <a:lumMod val="75000"/>
                  </a:schemeClr>
                </a:solidFill>
                <a:latin typeface="+mn-lt"/>
              </a:rPr>
              <a:t>100 y 1000 kilómetros. </a:t>
            </a:r>
            <a:endParaRPr lang="es-ES_tradnl" sz="1800" b="1" dirty="0">
              <a:solidFill>
                <a:schemeClr val="accent6">
                  <a:lumMod val="75000"/>
                </a:schemeClr>
              </a:solidFill>
              <a:latin typeface="+mn-lt"/>
            </a:endParaRPr>
          </a:p>
          <a:p>
            <a:pPr algn="just">
              <a:lnSpc>
                <a:spcPct val="150000"/>
              </a:lnSpc>
              <a:spcBef>
                <a:spcPts val="1200"/>
              </a:spcBef>
              <a:buClr>
                <a:schemeClr val="tx2"/>
              </a:buClr>
              <a:buSzPct val="70000"/>
              <a:buFont typeface="Wingdings" pitchFamily="2" charset="2"/>
              <a:buChar char="¡"/>
            </a:pPr>
            <a:r>
              <a:rPr lang="es-MX" sz="1800" dirty="0">
                <a:solidFill>
                  <a:schemeClr val="bg2">
                    <a:lumMod val="25000"/>
                  </a:schemeClr>
                </a:solidFill>
                <a:latin typeface="+mn-lt"/>
              </a:rPr>
              <a:t>Conecta diferentes redes más pequeñas, incluidas las redes de área local (LAN) y las redes de área metropolitana (MAN).</a:t>
            </a:r>
          </a:p>
          <a:p>
            <a:pPr algn="just">
              <a:lnSpc>
                <a:spcPct val="150000"/>
              </a:lnSpc>
              <a:spcBef>
                <a:spcPts val="1200"/>
              </a:spcBef>
              <a:buClr>
                <a:schemeClr val="tx2"/>
              </a:buClr>
              <a:buSzPct val="70000"/>
              <a:buFont typeface="Wingdings" pitchFamily="2" charset="2"/>
              <a:buChar char="¡"/>
            </a:pPr>
            <a:r>
              <a:rPr lang="es-MX" sz="1800" dirty="0">
                <a:solidFill>
                  <a:schemeClr val="bg2">
                    <a:lumMod val="25000"/>
                  </a:schemeClr>
                </a:solidFill>
                <a:latin typeface="+mn-lt"/>
              </a:rPr>
              <a:t>Suelen pertenecer a una organización. Son similares a un sistema bancario, donde cientos de sucursales en diferentes ciudades están conectadas entre sí para compartir sus datos oficiales.</a:t>
            </a:r>
          </a:p>
        </p:txBody>
      </p:sp>
      <p:sp>
        <p:nvSpPr>
          <p:cNvPr id="7" name="Rectangle 6"/>
          <p:cNvSpPr>
            <a:spLocks noChangeArrowheads="1"/>
          </p:cNvSpPr>
          <p:nvPr/>
        </p:nvSpPr>
        <p:spPr bwMode="auto">
          <a:xfrm>
            <a:off x="467544" y="4851884"/>
            <a:ext cx="4320480" cy="1241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p>
            <a:pPr marL="342900" lvl="1" indent="-342900">
              <a:lnSpc>
                <a:spcPct val="150000"/>
              </a:lnSpc>
              <a:spcBef>
                <a:spcPts val="1200"/>
              </a:spcBef>
              <a:buClr>
                <a:schemeClr val="tx2"/>
              </a:buClr>
              <a:buSzPct val="70000"/>
              <a:buFont typeface="Wingdings" pitchFamily="2" charset="2"/>
              <a:buChar char="¡"/>
            </a:pPr>
            <a:r>
              <a:rPr lang="es-ES" dirty="0">
                <a:solidFill>
                  <a:schemeClr val="bg2">
                    <a:lumMod val="25000"/>
                  </a:schemeClr>
                </a:solidFill>
              </a:rPr>
              <a:t>Utilizan una </a:t>
            </a:r>
            <a:r>
              <a:rPr lang="es-ES" b="1" dirty="0">
                <a:solidFill>
                  <a:schemeClr val="accent6">
                    <a:lumMod val="75000"/>
                  </a:schemeClr>
                </a:solidFill>
              </a:rPr>
              <a:t>velocidad de transmisión más baja </a:t>
            </a:r>
            <a:r>
              <a:rPr lang="es-ES" dirty="0">
                <a:solidFill>
                  <a:schemeClr val="bg2">
                    <a:lumMod val="25000"/>
                  </a:schemeClr>
                </a:solidFill>
              </a:rPr>
              <a:t>que las redes de área</a:t>
            </a:r>
            <a:r>
              <a:rPr lang="es-ES_tradnl" dirty="0">
                <a:solidFill>
                  <a:schemeClr val="bg2">
                    <a:lumMod val="25000"/>
                  </a:schemeClr>
                </a:solidFill>
              </a:rPr>
              <a:t> </a:t>
            </a:r>
            <a:r>
              <a:rPr lang="es-ES" dirty="0">
                <a:solidFill>
                  <a:schemeClr val="bg2">
                    <a:lumMod val="25000"/>
                  </a:schemeClr>
                </a:solidFill>
              </a:rPr>
              <a:t>local.</a:t>
            </a:r>
          </a:p>
        </p:txBody>
      </p:sp>
    </p:spTree>
    <p:extLst>
      <p:ext uri="{BB962C8B-B14F-4D97-AF65-F5344CB8AC3E}">
        <p14:creationId xmlns:p14="http://schemas.microsoft.com/office/powerpoint/2010/main" val="2120143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4947" name="Rectangle 3"/>
          <p:cNvSpPr>
            <a:spLocks noChangeArrowheads="1"/>
          </p:cNvSpPr>
          <p:nvPr/>
        </p:nvSpPr>
        <p:spPr bwMode="auto">
          <a:xfrm>
            <a:off x="609600" y="1600200"/>
            <a:ext cx="7994848" cy="27649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spcBef>
                <a:spcPct val="20000"/>
              </a:spcBef>
              <a:buClr>
                <a:schemeClr val="tx2"/>
              </a:buClr>
              <a:buSzPct val="70000"/>
              <a:buFont typeface="Wingdings" panose="05000000000000000000" pitchFamily="2" charset="2"/>
              <a:buChar char="¡"/>
              <a:defRPr sz="2900">
                <a:solidFill>
                  <a:schemeClr val="tx1"/>
                </a:solidFill>
                <a:latin typeface="Verdana" panose="020B0604030504040204" pitchFamily="34" charset="0"/>
              </a:defRPr>
            </a:lvl1pPr>
            <a:lvl2pPr marL="742950" indent="-285750">
              <a:spcBef>
                <a:spcPct val="20000"/>
              </a:spcBef>
              <a:buClr>
                <a:schemeClr val="accent2"/>
              </a:buClr>
              <a:buSzPct val="70000"/>
              <a:buFont typeface="Wingdings" panose="05000000000000000000" pitchFamily="2" charset="2"/>
              <a:buChar char="l"/>
              <a:defRPr sz="2500">
                <a:solidFill>
                  <a:schemeClr val="tx1"/>
                </a:solidFill>
                <a:latin typeface="Verdana" panose="020B0604030504040204" pitchFamily="34" charset="0"/>
              </a:defRPr>
            </a:lvl2pPr>
            <a:lvl3pPr marL="1143000" indent="-228600">
              <a:spcBef>
                <a:spcPct val="20000"/>
              </a:spcBef>
              <a:buClr>
                <a:schemeClr val="tx2"/>
              </a:buClr>
              <a:buSzPct val="65000"/>
              <a:buFont typeface="Wingdings" panose="05000000000000000000" pitchFamily="2" charset="2"/>
              <a:buChar char="¡"/>
              <a:defRPr sz="2200">
                <a:solidFill>
                  <a:schemeClr val="tx1"/>
                </a:solidFill>
                <a:latin typeface="Verdana" panose="020B0604030504040204" pitchFamily="34" charset="0"/>
              </a:defRPr>
            </a:lvl3pPr>
            <a:lvl4pPr marL="1600200" indent="-228600">
              <a:spcBef>
                <a:spcPct val="20000"/>
              </a:spcBef>
              <a:buClr>
                <a:schemeClr val="accent2"/>
              </a:buClr>
              <a:buSzPct val="70000"/>
              <a:buFont typeface="Wingdings" panose="05000000000000000000" pitchFamily="2" charset="2"/>
              <a:buChar char="l"/>
              <a:defRPr sz="1900">
                <a:solidFill>
                  <a:schemeClr val="tx1"/>
                </a:solidFill>
                <a:latin typeface="Verdana" panose="020B0604030504040204" pitchFamily="34" charset="0"/>
              </a:defRPr>
            </a:lvl4pPr>
            <a:lvl5pPr marL="2057400" indent="-228600">
              <a:spcBef>
                <a:spcPct val="20000"/>
              </a:spcBef>
              <a:buClr>
                <a:schemeClr val="tx2"/>
              </a:buClr>
              <a:buSzPct val="60000"/>
              <a:buFont typeface="Wingdings" panose="05000000000000000000" pitchFamily="2" charset="2"/>
              <a:buChar char="¡"/>
              <a:defRPr sz="1900">
                <a:solidFill>
                  <a:schemeClr val="tx1"/>
                </a:solidFill>
                <a:latin typeface="Verdana" panose="020B0604030504040204" pitchFamily="34" charset="0"/>
              </a:defRPr>
            </a:lvl5pPr>
            <a:lvl6pPr marL="25146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6pPr>
            <a:lvl7pPr marL="29718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7pPr>
            <a:lvl8pPr marL="34290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8pPr>
            <a:lvl9pPr marL="38862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9pPr>
          </a:lstStyle>
          <a:p>
            <a:endParaRPr lang="es-ES" altLang="es-MX">
              <a:latin typeface="ZapfHumnst BT" charset="0"/>
            </a:endParaRPr>
          </a:p>
        </p:txBody>
      </p:sp>
      <p:sp>
        <p:nvSpPr>
          <p:cNvPr id="594948" name="Rectangle 4"/>
          <p:cNvSpPr>
            <a:spLocks noChangeArrowheads="1"/>
          </p:cNvSpPr>
          <p:nvPr/>
        </p:nvSpPr>
        <p:spPr bwMode="auto">
          <a:xfrm>
            <a:off x="595358" y="1812768"/>
            <a:ext cx="7786642" cy="5361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spcBef>
                <a:spcPct val="20000"/>
              </a:spcBef>
              <a:buClr>
                <a:schemeClr val="tx2"/>
              </a:buClr>
              <a:buSzPct val="70000"/>
              <a:buFont typeface="Wingdings" panose="05000000000000000000" pitchFamily="2" charset="2"/>
              <a:buChar char="¡"/>
              <a:defRPr sz="2900">
                <a:solidFill>
                  <a:schemeClr val="tx1"/>
                </a:solidFill>
                <a:latin typeface="Verdana" panose="020B0604030504040204" pitchFamily="34" charset="0"/>
              </a:defRPr>
            </a:lvl1pPr>
            <a:lvl2pPr marL="742950" indent="-285750">
              <a:spcBef>
                <a:spcPct val="20000"/>
              </a:spcBef>
              <a:buClr>
                <a:schemeClr val="accent2"/>
              </a:buClr>
              <a:buSzPct val="70000"/>
              <a:buFont typeface="Wingdings" panose="05000000000000000000" pitchFamily="2" charset="2"/>
              <a:buChar char="l"/>
              <a:defRPr sz="2500">
                <a:solidFill>
                  <a:schemeClr val="tx1"/>
                </a:solidFill>
                <a:latin typeface="Verdana" panose="020B0604030504040204" pitchFamily="34" charset="0"/>
              </a:defRPr>
            </a:lvl2pPr>
            <a:lvl3pPr marL="1143000" indent="-228600">
              <a:spcBef>
                <a:spcPct val="20000"/>
              </a:spcBef>
              <a:buClr>
                <a:schemeClr val="tx2"/>
              </a:buClr>
              <a:buSzPct val="65000"/>
              <a:buFont typeface="Wingdings" panose="05000000000000000000" pitchFamily="2" charset="2"/>
              <a:buChar char="¡"/>
              <a:defRPr sz="2200">
                <a:solidFill>
                  <a:schemeClr val="tx1"/>
                </a:solidFill>
                <a:latin typeface="Verdana" panose="020B0604030504040204" pitchFamily="34" charset="0"/>
              </a:defRPr>
            </a:lvl3pPr>
            <a:lvl4pPr marL="1600200" indent="-228600">
              <a:spcBef>
                <a:spcPct val="20000"/>
              </a:spcBef>
              <a:buClr>
                <a:schemeClr val="accent2"/>
              </a:buClr>
              <a:buSzPct val="70000"/>
              <a:buFont typeface="Wingdings" panose="05000000000000000000" pitchFamily="2" charset="2"/>
              <a:buChar char="l"/>
              <a:defRPr sz="1900">
                <a:solidFill>
                  <a:schemeClr val="tx1"/>
                </a:solidFill>
                <a:latin typeface="Verdana" panose="020B0604030504040204" pitchFamily="34" charset="0"/>
              </a:defRPr>
            </a:lvl4pPr>
            <a:lvl5pPr marL="2057400" indent="-228600">
              <a:spcBef>
                <a:spcPct val="20000"/>
              </a:spcBef>
              <a:buClr>
                <a:schemeClr val="tx2"/>
              </a:buClr>
              <a:buSzPct val="60000"/>
              <a:buFont typeface="Wingdings" panose="05000000000000000000" pitchFamily="2" charset="2"/>
              <a:buChar char="¡"/>
              <a:defRPr sz="1900">
                <a:solidFill>
                  <a:schemeClr val="tx1"/>
                </a:solidFill>
                <a:latin typeface="Verdana" panose="020B0604030504040204" pitchFamily="34" charset="0"/>
              </a:defRPr>
            </a:lvl5pPr>
            <a:lvl6pPr marL="25146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6pPr>
            <a:lvl7pPr marL="29718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7pPr>
            <a:lvl8pPr marL="34290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8pPr>
            <a:lvl9pPr marL="38862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9pPr>
          </a:lstStyle>
          <a:p>
            <a:pPr algn="just">
              <a:lnSpc>
                <a:spcPct val="150000"/>
              </a:lnSpc>
              <a:spcBef>
                <a:spcPts val="1200"/>
              </a:spcBef>
            </a:pPr>
            <a:r>
              <a:rPr lang="es-ES" altLang="es-MX" sz="2000" dirty="0">
                <a:solidFill>
                  <a:schemeClr val="bg2">
                    <a:lumMod val="25000"/>
                  </a:schemeClr>
                </a:solidFill>
                <a:latin typeface="+mn-lt"/>
              </a:rPr>
              <a:t>Desarrollar </a:t>
            </a:r>
            <a:r>
              <a:rPr lang="es-ES" altLang="es-MX" sz="2000" dirty="0" err="1">
                <a:solidFill>
                  <a:schemeClr val="bg2">
                    <a:lumMod val="25000"/>
                  </a:schemeClr>
                </a:solidFill>
                <a:latin typeface="+mn-lt"/>
              </a:rPr>
              <a:t>WANs</a:t>
            </a:r>
            <a:r>
              <a:rPr lang="es-ES" altLang="es-MX" sz="2000" dirty="0">
                <a:solidFill>
                  <a:schemeClr val="bg2">
                    <a:lumMod val="25000"/>
                  </a:schemeClr>
                </a:solidFill>
                <a:latin typeface="+mn-lt"/>
              </a:rPr>
              <a:t> privadas es caro. </a:t>
            </a:r>
            <a:endParaRPr lang="es-ES" altLang="es-MX" sz="2400" dirty="0">
              <a:solidFill>
                <a:schemeClr val="bg2">
                  <a:lumMod val="25000"/>
                </a:schemeClr>
              </a:solidFill>
              <a:latin typeface="Arial" panose="020B0604020202020204" pitchFamily="34" charset="0"/>
            </a:endParaRPr>
          </a:p>
        </p:txBody>
      </p:sp>
      <p:sp>
        <p:nvSpPr>
          <p:cNvPr id="594949" name="Rectangle 5"/>
          <p:cNvSpPr>
            <a:spLocks noGrp="1" noChangeArrowheads="1"/>
          </p:cNvSpPr>
          <p:nvPr>
            <p:ph type="title"/>
          </p:nvPr>
        </p:nvSpPr>
        <p:spPr>
          <a:xfrm>
            <a:off x="1187624" y="341784"/>
            <a:ext cx="7086600" cy="1143000"/>
          </a:xfrm>
          <a:noFill/>
          <a:ln/>
        </p:spPr>
        <p:txBody>
          <a:bodyPr>
            <a:normAutofit/>
          </a:bodyPr>
          <a:lstStyle/>
          <a:p>
            <a:pPr>
              <a:lnSpc>
                <a:spcPts val="3800"/>
              </a:lnSpc>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Redes Privadas Virtuales</a:t>
            </a:r>
            <a:br>
              <a:rPr lang="es-ES_tradnl" altLang="es-MX" sz="3200" b="1" dirty="0">
                <a:solidFill>
                  <a:schemeClr val="accent4">
                    <a:lumMod val="50000"/>
                  </a:schemeClr>
                </a:solidFill>
                <a:effectLst>
                  <a:outerShdw blurRad="38100" dist="38100" dir="2700000" algn="tl">
                    <a:srgbClr val="C0C0C0"/>
                  </a:outerShdw>
                </a:effectLst>
                <a:latin typeface="Dom Casual" charset="0"/>
              </a:rPr>
            </a:br>
            <a:r>
              <a:rPr lang="es-ES_tradnl" altLang="es-MX" sz="2200" b="1" dirty="0">
                <a:solidFill>
                  <a:schemeClr val="accent3">
                    <a:lumMod val="75000"/>
                  </a:schemeClr>
                </a:solidFill>
                <a:latin typeface="Arial" panose="020B0604020202020204" pitchFamily="34" charset="0"/>
              </a:rPr>
              <a:t>(VPN = Virtual </a:t>
            </a:r>
            <a:r>
              <a:rPr lang="es-ES_tradnl" altLang="es-MX" sz="2200" b="1" dirty="0" err="1">
                <a:solidFill>
                  <a:schemeClr val="accent3">
                    <a:lumMod val="75000"/>
                  </a:schemeClr>
                </a:solidFill>
                <a:latin typeface="Arial" panose="020B0604020202020204" pitchFamily="34" charset="0"/>
              </a:rPr>
              <a:t>Private</a:t>
            </a:r>
            <a:r>
              <a:rPr lang="es-ES_tradnl" altLang="es-MX" sz="2200" b="1" dirty="0">
                <a:solidFill>
                  <a:schemeClr val="accent3">
                    <a:lumMod val="75000"/>
                  </a:schemeClr>
                </a:solidFill>
                <a:latin typeface="Arial" panose="020B0604020202020204" pitchFamily="34" charset="0"/>
              </a:rPr>
              <a:t> Network)</a:t>
            </a:r>
            <a:endParaRPr lang="es-ES_tradnl" altLang="es-MX" sz="2200" b="1" dirty="0">
              <a:solidFill>
                <a:schemeClr val="accent3">
                  <a:lumMod val="75000"/>
                </a:schemeClr>
              </a:solidFill>
              <a:effectLst>
                <a:outerShdw blurRad="38100" dist="38100" dir="2700000" algn="tl">
                  <a:srgbClr val="C0C0C0"/>
                </a:outerShdw>
              </a:effectLst>
              <a:latin typeface="Dom Casual" charset="0"/>
            </a:endParaRPr>
          </a:p>
        </p:txBody>
      </p:sp>
      <p:pic>
        <p:nvPicPr>
          <p:cNvPr id="6" name="Imagen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25852" y="4293096"/>
            <a:ext cx="3348372" cy="2160240"/>
          </a:xfrm>
          <a:prstGeom prst="rect">
            <a:avLst/>
          </a:prstGeom>
        </p:spPr>
      </p:pic>
      <p:sp>
        <p:nvSpPr>
          <p:cNvPr id="11" name="Rectangle 4"/>
          <p:cNvSpPr>
            <a:spLocks noChangeArrowheads="1"/>
          </p:cNvSpPr>
          <p:nvPr/>
        </p:nvSpPr>
        <p:spPr bwMode="auto">
          <a:xfrm>
            <a:off x="577102" y="2262120"/>
            <a:ext cx="8027346" cy="24630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2075" tIns="46038" rIns="92075" bIns="46038"/>
          <a:lstStyle>
            <a:lvl1pPr marL="342900" indent="-342900">
              <a:spcBef>
                <a:spcPct val="20000"/>
              </a:spcBef>
              <a:buClr>
                <a:schemeClr val="tx2"/>
              </a:buClr>
              <a:buSzPct val="70000"/>
              <a:buFont typeface="Wingdings" panose="05000000000000000000" pitchFamily="2" charset="2"/>
              <a:buChar char="¡"/>
              <a:defRPr sz="2900">
                <a:solidFill>
                  <a:schemeClr val="tx1"/>
                </a:solidFill>
                <a:latin typeface="Verdana" panose="020B0604030504040204" pitchFamily="34" charset="0"/>
              </a:defRPr>
            </a:lvl1pPr>
            <a:lvl2pPr marL="742950" indent="-285750">
              <a:spcBef>
                <a:spcPct val="20000"/>
              </a:spcBef>
              <a:buClr>
                <a:schemeClr val="accent2"/>
              </a:buClr>
              <a:buSzPct val="70000"/>
              <a:buFont typeface="Wingdings" panose="05000000000000000000" pitchFamily="2" charset="2"/>
              <a:buChar char="l"/>
              <a:defRPr sz="2500">
                <a:solidFill>
                  <a:schemeClr val="tx1"/>
                </a:solidFill>
                <a:latin typeface="Verdana" panose="020B0604030504040204" pitchFamily="34" charset="0"/>
              </a:defRPr>
            </a:lvl2pPr>
            <a:lvl3pPr marL="1143000" indent="-228600">
              <a:spcBef>
                <a:spcPct val="20000"/>
              </a:spcBef>
              <a:buClr>
                <a:schemeClr val="tx2"/>
              </a:buClr>
              <a:buSzPct val="65000"/>
              <a:buFont typeface="Wingdings" panose="05000000000000000000" pitchFamily="2" charset="2"/>
              <a:buChar char="¡"/>
              <a:defRPr sz="2200">
                <a:solidFill>
                  <a:schemeClr val="tx1"/>
                </a:solidFill>
                <a:latin typeface="Verdana" panose="020B0604030504040204" pitchFamily="34" charset="0"/>
              </a:defRPr>
            </a:lvl3pPr>
            <a:lvl4pPr marL="1600200" indent="-228600">
              <a:spcBef>
                <a:spcPct val="20000"/>
              </a:spcBef>
              <a:buClr>
                <a:schemeClr val="accent2"/>
              </a:buClr>
              <a:buSzPct val="70000"/>
              <a:buFont typeface="Wingdings" panose="05000000000000000000" pitchFamily="2" charset="2"/>
              <a:buChar char="l"/>
              <a:defRPr sz="1900">
                <a:solidFill>
                  <a:schemeClr val="tx1"/>
                </a:solidFill>
                <a:latin typeface="Verdana" panose="020B0604030504040204" pitchFamily="34" charset="0"/>
              </a:defRPr>
            </a:lvl4pPr>
            <a:lvl5pPr marL="2057400" indent="-228600">
              <a:spcBef>
                <a:spcPct val="20000"/>
              </a:spcBef>
              <a:buClr>
                <a:schemeClr val="tx2"/>
              </a:buClr>
              <a:buSzPct val="60000"/>
              <a:buFont typeface="Wingdings" panose="05000000000000000000" pitchFamily="2" charset="2"/>
              <a:buChar char="¡"/>
              <a:defRPr sz="1900">
                <a:solidFill>
                  <a:schemeClr val="tx1"/>
                </a:solidFill>
                <a:latin typeface="Verdana" panose="020B0604030504040204" pitchFamily="34" charset="0"/>
              </a:defRPr>
            </a:lvl5pPr>
            <a:lvl6pPr marL="25146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6pPr>
            <a:lvl7pPr marL="29718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7pPr>
            <a:lvl8pPr marL="34290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8pPr>
            <a:lvl9pPr marL="3886200" indent="-228600" fontAlgn="base">
              <a:spcBef>
                <a:spcPct val="20000"/>
              </a:spcBef>
              <a:spcAft>
                <a:spcPct val="0"/>
              </a:spcAft>
              <a:buClr>
                <a:schemeClr val="tx2"/>
              </a:buClr>
              <a:buSzPct val="60000"/>
              <a:buFont typeface="Wingdings" panose="05000000000000000000" pitchFamily="2" charset="2"/>
              <a:buChar char="¡"/>
              <a:defRPr sz="1900">
                <a:solidFill>
                  <a:schemeClr val="tx1"/>
                </a:solidFill>
                <a:latin typeface="Verdana" panose="020B0604030504040204" pitchFamily="34" charset="0"/>
              </a:defRPr>
            </a:lvl9pPr>
          </a:lstStyle>
          <a:p>
            <a:pPr algn="just">
              <a:lnSpc>
                <a:spcPct val="150000"/>
              </a:lnSpc>
              <a:spcBef>
                <a:spcPts val="1200"/>
              </a:spcBef>
            </a:pPr>
            <a:r>
              <a:rPr lang="es-ES" altLang="es-MX" sz="2000" dirty="0">
                <a:solidFill>
                  <a:schemeClr val="bg2">
                    <a:lumMod val="25000"/>
                  </a:schemeClr>
                </a:solidFill>
                <a:latin typeface="+mn-lt"/>
              </a:rPr>
              <a:t>Internet provee una estructura más flexible y económica de interconectar oficinas remotas. Sin embargo, </a:t>
            </a:r>
            <a:r>
              <a:rPr lang="es-ES" altLang="es-MX" sz="2000" b="1" dirty="0">
                <a:solidFill>
                  <a:schemeClr val="accent6">
                    <a:lumMod val="75000"/>
                  </a:schemeClr>
                </a:solidFill>
                <a:latin typeface="+mn-lt"/>
              </a:rPr>
              <a:t>las redes públicas no garantizan la seguridad de las comunicaciones</a:t>
            </a:r>
            <a:r>
              <a:rPr lang="es-ES" altLang="es-MX" sz="2000" dirty="0">
                <a:solidFill>
                  <a:schemeClr val="bg2">
                    <a:lumMod val="25000"/>
                  </a:schemeClr>
                </a:solidFill>
                <a:latin typeface="+mn-lt"/>
              </a:rPr>
              <a:t>, por lo que las </a:t>
            </a:r>
            <a:r>
              <a:rPr lang="es-ES" altLang="es-MX" sz="2000" b="1" dirty="0">
                <a:solidFill>
                  <a:srgbClr val="0070C0"/>
                </a:solidFill>
                <a:latin typeface="+mn-lt"/>
              </a:rPr>
              <a:t>redes privadas virtuales</a:t>
            </a:r>
            <a:r>
              <a:rPr lang="es-ES" altLang="es-MX" sz="2000" dirty="0">
                <a:solidFill>
                  <a:schemeClr val="bg2">
                    <a:lumMod val="25000"/>
                  </a:schemeClr>
                </a:solidFill>
                <a:latin typeface="+mn-lt"/>
              </a:rPr>
              <a:t> surgieron de la necesidad de </a:t>
            </a:r>
            <a:r>
              <a:rPr lang="es-ES" altLang="es-MX" sz="2000" b="1" dirty="0">
                <a:solidFill>
                  <a:schemeClr val="accent6">
                    <a:lumMod val="75000"/>
                  </a:schemeClr>
                </a:solidFill>
                <a:latin typeface="+mn-lt"/>
              </a:rPr>
              <a:t>garantizar la seguridad de las comunicaciones en las redes públicas. </a:t>
            </a:r>
          </a:p>
          <a:p>
            <a:pPr algn="just">
              <a:lnSpc>
                <a:spcPct val="150000"/>
              </a:lnSpc>
              <a:spcBef>
                <a:spcPts val="1200"/>
              </a:spcBef>
            </a:pPr>
            <a:endParaRPr lang="es-ES" altLang="es-MX" sz="2400" dirty="0">
              <a:latin typeface="Arial" panose="020B0604020202020204" pitchFamily="34" charset="0"/>
            </a:endParaRPr>
          </a:p>
        </p:txBody>
      </p:sp>
    </p:spTree>
    <p:extLst>
      <p:ext uri="{BB962C8B-B14F-4D97-AF65-F5344CB8AC3E}">
        <p14:creationId xmlns:p14="http://schemas.microsoft.com/office/powerpoint/2010/main" val="111213739"/>
      </p:ext>
    </p:extLst>
  </p:cSld>
  <p:clrMapOvr>
    <a:masterClrMapping/>
  </p:clrMapOvr>
  <p:transition>
    <p:spli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49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948" grpId="0"/>
      <p:bldP spid="11"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759" name="Rectangle 7"/>
          <p:cNvSpPr>
            <a:spLocks noChangeArrowheads="1"/>
          </p:cNvSpPr>
          <p:nvPr/>
        </p:nvSpPr>
        <p:spPr bwMode="auto">
          <a:xfrm>
            <a:off x="381000" y="5943600"/>
            <a:ext cx="2438400" cy="68580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a:p>
        </p:txBody>
      </p:sp>
      <p:sp>
        <p:nvSpPr>
          <p:cNvPr id="586755" name="Rectangle 3"/>
          <p:cNvSpPr>
            <a:spLocks noGrp="1" noChangeArrowheads="1"/>
          </p:cNvSpPr>
          <p:nvPr>
            <p:ph type="body" sz="half" idx="1"/>
          </p:nvPr>
        </p:nvSpPr>
        <p:spPr>
          <a:xfrm>
            <a:off x="395536" y="1628800"/>
            <a:ext cx="8496944" cy="2304256"/>
          </a:xfrm>
        </p:spPr>
        <p:txBody>
          <a:bodyPr>
            <a:normAutofit/>
          </a:bodyPr>
          <a:lstStyle/>
          <a:p>
            <a:pPr marL="0" indent="0" algn="just">
              <a:lnSpc>
                <a:spcPct val="150000"/>
              </a:lnSpc>
              <a:spcBef>
                <a:spcPct val="0"/>
              </a:spcBef>
              <a:buNone/>
            </a:pPr>
            <a:r>
              <a:rPr lang="es-ES_tradnl" altLang="es-MX" sz="1800" dirty="0">
                <a:solidFill>
                  <a:schemeClr val="bg2">
                    <a:lumMod val="25000"/>
                  </a:schemeClr>
                </a:solidFill>
              </a:rPr>
              <a:t>Para tener aplicaciones seguras de acceso a Intranets y </a:t>
            </a:r>
            <a:r>
              <a:rPr lang="es-ES_tradnl" altLang="es-MX" sz="1800" dirty="0" err="1">
                <a:solidFill>
                  <a:schemeClr val="bg2">
                    <a:lumMod val="25000"/>
                  </a:schemeClr>
                </a:solidFill>
              </a:rPr>
              <a:t>Extranets</a:t>
            </a:r>
            <a:r>
              <a:rPr lang="es-ES_tradnl" altLang="es-MX" sz="1800" dirty="0">
                <a:solidFill>
                  <a:schemeClr val="bg2">
                    <a:lumMod val="25000"/>
                  </a:schemeClr>
                </a:solidFill>
              </a:rPr>
              <a:t> se requiere de una </a:t>
            </a:r>
            <a:r>
              <a:rPr lang="es-ES_tradnl" altLang="es-MX" sz="1800" b="1" i="1" dirty="0">
                <a:solidFill>
                  <a:srgbClr val="3333FF"/>
                </a:solidFill>
              </a:rPr>
              <a:t>VPN</a:t>
            </a:r>
            <a:r>
              <a:rPr lang="es-ES_tradnl" altLang="es-MX" sz="1800" dirty="0">
                <a:solidFill>
                  <a:schemeClr val="bg2">
                    <a:lumMod val="25000"/>
                  </a:schemeClr>
                </a:solidFill>
              </a:rPr>
              <a:t>, que </a:t>
            </a:r>
            <a:r>
              <a:rPr lang="es-ES_tradnl" altLang="es-MX" sz="1800" b="1" dirty="0">
                <a:solidFill>
                  <a:schemeClr val="accent6">
                    <a:lumMod val="75000"/>
                  </a:schemeClr>
                </a:solidFill>
              </a:rPr>
              <a:t>es una conexión segura entre dos puntos de Internet </a:t>
            </a:r>
            <a:r>
              <a:rPr lang="es-ES_tradnl" altLang="es-MX" sz="1800" dirty="0">
                <a:solidFill>
                  <a:schemeClr val="bg2">
                    <a:lumMod val="25000"/>
                  </a:schemeClr>
                </a:solidFill>
              </a:rPr>
              <a:t>(red pública), mediante el uso de</a:t>
            </a:r>
            <a:r>
              <a:rPr lang="es-ES_tradnl" altLang="es-MX" sz="1800" dirty="0"/>
              <a:t> </a:t>
            </a:r>
            <a:r>
              <a:rPr lang="es-ES_tradnl" altLang="es-MX" sz="1800" b="1" dirty="0">
                <a:solidFill>
                  <a:srgbClr val="3333FF"/>
                </a:solidFill>
              </a:rPr>
              <a:t>firewalls</a:t>
            </a:r>
            <a:r>
              <a:rPr lang="es-ES_tradnl" altLang="es-MX" sz="1800" dirty="0">
                <a:solidFill>
                  <a:schemeClr val="bg2">
                    <a:lumMod val="25000"/>
                  </a:schemeClr>
                </a:solidFill>
              </a:rPr>
              <a:t>, que previenen el acceso no autorizado a la red y la práctica conocida como </a:t>
            </a:r>
            <a:r>
              <a:rPr lang="es-ES_tradnl" altLang="es-MX" sz="1800" b="1" dirty="0">
                <a:solidFill>
                  <a:schemeClr val="accent6">
                    <a:lumMod val="75000"/>
                  </a:schemeClr>
                </a:solidFill>
              </a:rPr>
              <a:t>“envíos por túneles - </a:t>
            </a:r>
            <a:r>
              <a:rPr lang="es-ES_tradnl" altLang="es-MX" sz="1800" b="1" dirty="0" err="1">
                <a:solidFill>
                  <a:schemeClr val="accent6">
                    <a:lumMod val="75000"/>
                  </a:schemeClr>
                </a:solidFill>
              </a:rPr>
              <a:t>Tunneling</a:t>
            </a:r>
            <a:r>
              <a:rPr lang="es-ES_tradnl" altLang="es-MX" sz="1800" b="1" dirty="0">
                <a:solidFill>
                  <a:schemeClr val="accent6">
                    <a:lumMod val="75000"/>
                  </a:schemeClr>
                </a:solidFill>
              </a:rPr>
              <a:t>”</a:t>
            </a:r>
            <a:r>
              <a:rPr lang="es-ES_tradnl" altLang="es-MX" sz="1800" dirty="0">
                <a:solidFill>
                  <a:schemeClr val="bg2">
                    <a:lumMod val="25000"/>
                  </a:schemeClr>
                </a:solidFill>
              </a:rPr>
              <a:t>, donde los paquetes de datos se cifran (encriptan) y encapsulan en paquetes IP para poder viajar a través de Internet y ocultar su contenido. </a:t>
            </a:r>
          </a:p>
          <a:p>
            <a:pPr>
              <a:spcBef>
                <a:spcPct val="0"/>
              </a:spcBef>
            </a:pPr>
            <a:endParaRPr lang="es-ES_tradnl" altLang="es-MX" sz="1800" dirty="0">
              <a:latin typeface="Arial" panose="020B0604020202020204" pitchFamily="34" charset="0"/>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43608" y="3949788"/>
            <a:ext cx="7135156" cy="2654641"/>
          </a:xfrm>
          <a:prstGeom prst="rect">
            <a:avLst/>
          </a:prstGeom>
        </p:spPr>
      </p:pic>
      <p:sp>
        <p:nvSpPr>
          <p:cNvPr id="8" name="Rectangle 5"/>
          <p:cNvSpPr>
            <a:spLocks noGrp="1" noChangeArrowheads="1"/>
          </p:cNvSpPr>
          <p:nvPr>
            <p:ph type="title"/>
          </p:nvPr>
        </p:nvSpPr>
        <p:spPr>
          <a:xfrm>
            <a:off x="1187624" y="341784"/>
            <a:ext cx="7086600" cy="1143000"/>
          </a:xfrm>
          <a:noFill/>
          <a:ln/>
        </p:spPr>
        <p:txBody>
          <a:bodyPr>
            <a:normAutofit/>
          </a:bodyPr>
          <a:lstStyle/>
          <a:p>
            <a:pPr>
              <a:lnSpc>
                <a:spcPts val="3800"/>
              </a:lnSpc>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Redes Privadas Virtuales</a:t>
            </a:r>
            <a:br>
              <a:rPr lang="es-ES_tradnl" altLang="es-MX" sz="3200" b="1" dirty="0">
                <a:solidFill>
                  <a:schemeClr val="accent4">
                    <a:lumMod val="50000"/>
                  </a:schemeClr>
                </a:solidFill>
                <a:effectLst>
                  <a:outerShdw blurRad="38100" dist="38100" dir="2700000" algn="tl">
                    <a:srgbClr val="C0C0C0"/>
                  </a:outerShdw>
                </a:effectLst>
                <a:latin typeface="Dom Casual" charset="0"/>
              </a:rPr>
            </a:br>
            <a:r>
              <a:rPr lang="es-ES_tradnl" altLang="es-MX" sz="2200" b="1" dirty="0">
                <a:solidFill>
                  <a:schemeClr val="accent3">
                    <a:lumMod val="75000"/>
                  </a:schemeClr>
                </a:solidFill>
                <a:latin typeface="Arial" panose="020B0604020202020204" pitchFamily="34" charset="0"/>
              </a:rPr>
              <a:t>(VPN = Virtual </a:t>
            </a:r>
            <a:r>
              <a:rPr lang="es-ES_tradnl" altLang="es-MX" sz="2200" b="1" dirty="0" err="1">
                <a:solidFill>
                  <a:schemeClr val="accent3">
                    <a:lumMod val="75000"/>
                  </a:schemeClr>
                </a:solidFill>
                <a:latin typeface="Arial" panose="020B0604020202020204" pitchFamily="34" charset="0"/>
              </a:rPr>
              <a:t>Private</a:t>
            </a:r>
            <a:r>
              <a:rPr lang="es-ES_tradnl" altLang="es-MX" sz="2200" b="1" dirty="0">
                <a:solidFill>
                  <a:schemeClr val="accent3">
                    <a:lumMod val="75000"/>
                  </a:schemeClr>
                </a:solidFill>
                <a:latin typeface="Arial" panose="020B0604020202020204" pitchFamily="34" charset="0"/>
              </a:rPr>
              <a:t> Network)</a:t>
            </a:r>
            <a:endParaRPr lang="es-ES_tradnl" altLang="es-MX" sz="2200" b="1" dirty="0">
              <a:solidFill>
                <a:schemeClr val="accent3">
                  <a:lumMod val="75000"/>
                </a:schemeClr>
              </a:solidFill>
              <a:effectLst>
                <a:outerShdw blurRad="38100" dist="38100" dir="2700000" algn="tl">
                  <a:srgbClr val="C0C0C0"/>
                </a:outerShdw>
              </a:effectLst>
              <a:latin typeface="Dom Casual" charset="0"/>
            </a:endParaRPr>
          </a:p>
        </p:txBody>
      </p:sp>
    </p:spTree>
    <p:extLst>
      <p:ext uri="{BB962C8B-B14F-4D97-AF65-F5344CB8AC3E}">
        <p14:creationId xmlns:p14="http://schemas.microsoft.com/office/powerpoint/2010/main" val="2316789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675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6755" grpId="0" build="p"/>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6759" name="Rectangle 7"/>
          <p:cNvSpPr>
            <a:spLocks noChangeArrowheads="1"/>
          </p:cNvSpPr>
          <p:nvPr/>
        </p:nvSpPr>
        <p:spPr bwMode="auto">
          <a:xfrm>
            <a:off x="381000" y="5943600"/>
            <a:ext cx="2438400" cy="68580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s-MX"/>
          </a:p>
        </p:txBody>
      </p:sp>
      <p:sp>
        <p:nvSpPr>
          <p:cNvPr id="586755" name="Rectangle 3"/>
          <p:cNvSpPr>
            <a:spLocks noGrp="1" noChangeArrowheads="1"/>
          </p:cNvSpPr>
          <p:nvPr>
            <p:ph type="body" sz="half" idx="1"/>
          </p:nvPr>
        </p:nvSpPr>
        <p:spPr>
          <a:xfrm>
            <a:off x="914596" y="1778496"/>
            <a:ext cx="7617844" cy="1578496"/>
          </a:xfrm>
        </p:spPr>
        <p:txBody>
          <a:bodyPr>
            <a:normAutofit/>
          </a:bodyPr>
          <a:lstStyle/>
          <a:p>
            <a:pPr marL="0" indent="0" algn="ctr">
              <a:lnSpc>
                <a:spcPct val="150000"/>
              </a:lnSpc>
              <a:spcBef>
                <a:spcPct val="0"/>
              </a:spcBef>
              <a:buNone/>
            </a:pPr>
            <a:r>
              <a:rPr lang="es-ES_tradnl" altLang="es-MX" sz="1800" dirty="0">
                <a:solidFill>
                  <a:schemeClr val="bg2">
                    <a:lumMod val="25000"/>
                  </a:schemeClr>
                </a:solidFill>
              </a:rPr>
              <a:t>Un </a:t>
            </a:r>
            <a:r>
              <a:rPr lang="es-ES_tradnl" altLang="es-MX" sz="1800" b="1" dirty="0">
                <a:solidFill>
                  <a:schemeClr val="accent6">
                    <a:lumMod val="75000"/>
                  </a:schemeClr>
                </a:solidFill>
              </a:rPr>
              <a:t>firewall o servidor</a:t>
            </a:r>
            <a:r>
              <a:rPr lang="es-ES_tradnl" altLang="es-MX" sz="1800" dirty="0">
                <a:solidFill>
                  <a:schemeClr val="accent6">
                    <a:lumMod val="75000"/>
                  </a:schemeClr>
                </a:solidFill>
              </a:rPr>
              <a:t> </a:t>
            </a:r>
            <a:r>
              <a:rPr lang="es-ES_tradnl" altLang="es-MX" sz="1800" b="1" dirty="0">
                <a:solidFill>
                  <a:schemeClr val="accent6">
                    <a:lumMod val="75000"/>
                  </a:schemeClr>
                </a:solidFill>
              </a:rPr>
              <a:t>de seguridad </a:t>
            </a:r>
            <a:r>
              <a:rPr lang="es-ES_tradnl" altLang="es-MX" sz="1800" dirty="0">
                <a:solidFill>
                  <a:schemeClr val="bg2">
                    <a:lumMod val="25000"/>
                  </a:schemeClr>
                </a:solidFill>
              </a:rPr>
              <a:t>consta de hardware y software ubicados entre la red interna de una organización y una red externa para evitar que personas ajenas invadan las redes privadas.</a:t>
            </a:r>
          </a:p>
          <a:p>
            <a:pPr>
              <a:spcBef>
                <a:spcPct val="0"/>
              </a:spcBef>
            </a:pPr>
            <a:endParaRPr lang="es-ES_tradnl" altLang="es-MX" sz="1800" dirty="0">
              <a:latin typeface="Arial" panose="020B0604020202020204" pitchFamily="34" charset="0"/>
            </a:endParaRPr>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244" y="3360486"/>
            <a:ext cx="7135156" cy="2654641"/>
          </a:xfrm>
          <a:prstGeom prst="rect">
            <a:avLst/>
          </a:prstGeom>
        </p:spPr>
      </p:pic>
      <p:sp>
        <p:nvSpPr>
          <p:cNvPr id="8" name="Rectangle 5"/>
          <p:cNvSpPr>
            <a:spLocks noGrp="1" noChangeArrowheads="1"/>
          </p:cNvSpPr>
          <p:nvPr>
            <p:ph type="title"/>
          </p:nvPr>
        </p:nvSpPr>
        <p:spPr>
          <a:xfrm>
            <a:off x="1187624" y="341784"/>
            <a:ext cx="7086600" cy="1143000"/>
          </a:xfrm>
          <a:noFill/>
          <a:ln/>
        </p:spPr>
        <p:txBody>
          <a:bodyPr>
            <a:normAutofit/>
          </a:bodyPr>
          <a:lstStyle/>
          <a:p>
            <a:pPr>
              <a:lnSpc>
                <a:spcPts val="3800"/>
              </a:lnSpc>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Redes Privadas Virtuales</a:t>
            </a:r>
            <a:br>
              <a:rPr lang="es-ES_tradnl" altLang="es-MX" sz="3200" b="1" dirty="0">
                <a:solidFill>
                  <a:schemeClr val="accent4">
                    <a:lumMod val="50000"/>
                  </a:schemeClr>
                </a:solidFill>
                <a:effectLst>
                  <a:outerShdw blurRad="38100" dist="38100" dir="2700000" algn="tl">
                    <a:srgbClr val="C0C0C0"/>
                  </a:outerShdw>
                </a:effectLst>
                <a:latin typeface="Dom Casual" charset="0"/>
              </a:rPr>
            </a:br>
            <a:r>
              <a:rPr lang="es-ES_tradnl" altLang="es-MX" sz="2200" b="1" dirty="0">
                <a:solidFill>
                  <a:schemeClr val="accent3">
                    <a:lumMod val="75000"/>
                  </a:schemeClr>
                </a:solidFill>
                <a:latin typeface="Arial" panose="020B0604020202020204" pitchFamily="34" charset="0"/>
              </a:rPr>
              <a:t>(VPN = Virtual </a:t>
            </a:r>
            <a:r>
              <a:rPr lang="es-ES_tradnl" altLang="es-MX" sz="2200" b="1" dirty="0" err="1">
                <a:solidFill>
                  <a:schemeClr val="accent3">
                    <a:lumMod val="75000"/>
                  </a:schemeClr>
                </a:solidFill>
                <a:latin typeface="Arial" panose="020B0604020202020204" pitchFamily="34" charset="0"/>
              </a:rPr>
              <a:t>Private</a:t>
            </a:r>
            <a:r>
              <a:rPr lang="es-ES_tradnl" altLang="es-MX" sz="2200" b="1" dirty="0">
                <a:solidFill>
                  <a:schemeClr val="accent3">
                    <a:lumMod val="75000"/>
                  </a:schemeClr>
                </a:solidFill>
                <a:latin typeface="Arial" panose="020B0604020202020204" pitchFamily="34" charset="0"/>
              </a:rPr>
              <a:t> Network)</a:t>
            </a:r>
            <a:endParaRPr lang="es-ES_tradnl" altLang="es-MX" sz="2200" b="1" dirty="0">
              <a:solidFill>
                <a:schemeClr val="accent3">
                  <a:lumMod val="75000"/>
                </a:schemeClr>
              </a:solidFill>
              <a:effectLst>
                <a:outerShdw blurRad="38100" dist="38100" dir="2700000" algn="tl">
                  <a:srgbClr val="C0C0C0"/>
                </a:outerShdw>
              </a:effectLst>
              <a:latin typeface="Dom Casual" charset="0"/>
            </a:endParaRPr>
          </a:p>
        </p:txBody>
      </p:sp>
    </p:spTree>
    <p:extLst>
      <p:ext uri="{BB962C8B-B14F-4D97-AF65-F5344CB8AC3E}">
        <p14:creationId xmlns:p14="http://schemas.microsoft.com/office/powerpoint/2010/main" val="3931473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8675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675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8352929"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Existe otro tipo de tecnología que se puede utilizar a través de Internet para crear conexiones privadas</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En redes públicas/compartidas como Internet, las </a:t>
            </a:r>
            <a:r>
              <a:rPr lang="es-ES" sz="1800" b="1" dirty="0">
                <a:solidFill>
                  <a:schemeClr val="accent6">
                    <a:lumMod val="75000"/>
                  </a:schemeClr>
                </a:solidFill>
                <a:latin typeface="Arial" pitchFamily="34" charset="0"/>
                <a:cs typeface="Arial" pitchFamily="34" charset="0"/>
              </a:rPr>
              <a:t>VPN (redes privadas virtuales) </a:t>
            </a:r>
            <a:r>
              <a:rPr lang="es-ES" sz="1800" dirty="0">
                <a:solidFill>
                  <a:schemeClr val="tx1">
                    <a:lumMod val="95000"/>
                    <a:lumOff val="5000"/>
                  </a:schemeClr>
                </a:solidFill>
                <a:latin typeface="Arial" pitchFamily="34" charset="0"/>
                <a:cs typeface="Arial" pitchFamily="34" charset="0"/>
              </a:rPr>
              <a:t>se pueden usar para crear conexiones WAN privadas.</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7" y="305989"/>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Redes de Área Amplia (WAN)</a:t>
            </a:r>
          </a:p>
        </p:txBody>
      </p:sp>
      <p:pic>
        <p:nvPicPr>
          <p:cNvPr id="3" name="Imagen 2">
            <a:extLst>
              <a:ext uri="{FF2B5EF4-FFF2-40B4-BE49-F238E27FC236}">
                <a16:creationId xmlns:a16="http://schemas.microsoft.com/office/drawing/2014/main" id="{9158A90F-81A6-A638-6384-FEEE791CCE32}"/>
              </a:ext>
            </a:extLst>
          </p:cNvPr>
          <p:cNvPicPr>
            <a:picLocks noChangeAspect="1"/>
          </p:cNvPicPr>
          <p:nvPr/>
        </p:nvPicPr>
        <p:blipFill>
          <a:blip r:embed="rId2"/>
          <a:stretch>
            <a:fillRect/>
          </a:stretch>
        </p:blipFill>
        <p:spPr>
          <a:xfrm>
            <a:off x="404094" y="3035285"/>
            <a:ext cx="8263801" cy="2616101"/>
          </a:xfrm>
          <a:prstGeom prst="rect">
            <a:avLst/>
          </a:prstGeom>
        </p:spPr>
      </p:pic>
      <p:pic>
        <p:nvPicPr>
          <p:cNvPr id="8" name="Imagen 7">
            <a:extLst>
              <a:ext uri="{FF2B5EF4-FFF2-40B4-BE49-F238E27FC236}">
                <a16:creationId xmlns:a16="http://schemas.microsoft.com/office/drawing/2014/main" id="{B6CD100D-8E3C-F8F3-5B3F-4151E00A1546}"/>
              </a:ext>
            </a:extLst>
          </p:cNvPr>
          <p:cNvPicPr>
            <a:picLocks noChangeAspect="1"/>
          </p:cNvPicPr>
          <p:nvPr/>
        </p:nvPicPr>
        <p:blipFill>
          <a:blip r:embed="rId3"/>
          <a:stretch>
            <a:fillRect/>
          </a:stretch>
        </p:blipFill>
        <p:spPr>
          <a:xfrm>
            <a:off x="2843808" y="3641945"/>
            <a:ext cx="5043313" cy="3211471"/>
          </a:xfrm>
          <a:prstGeom prst="rect">
            <a:avLst/>
          </a:prstGeom>
        </p:spPr>
      </p:pic>
    </p:spTree>
    <p:extLst>
      <p:ext uri="{BB962C8B-B14F-4D97-AF65-F5344CB8AC3E}">
        <p14:creationId xmlns:p14="http://schemas.microsoft.com/office/powerpoint/2010/main" val="143534092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8352929"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Este es un ejemplo de una WAN: Esta empresa tiene un centro de datos central y algunas oficinas.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Cada oficina está conectada al centro de datos a través de una línea arrendada, que es una especie de conexión física dedicada entre dos sitios.</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(línea arrendada –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line)</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0" y="2996952"/>
            <a:ext cx="9144000" cy="4359701"/>
          </a:xfrm>
          <a:prstGeom prst="rect">
            <a:avLst/>
          </a:prstGeom>
        </p:spPr>
      </p:pic>
    </p:spTree>
    <p:extLst>
      <p:ext uri="{BB962C8B-B14F-4D97-AF65-F5344CB8AC3E}">
        <p14:creationId xmlns:p14="http://schemas.microsoft.com/office/powerpoint/2010/main" val="321214021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8568952"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Esta no es una conexión compartida, no está conectada a Internet, es una conexión privada que la empresa usa para conectar sus sitios. </a:t>
            </a:r>
            <a:r>
              <a:rPr lang="es-ES" sz="1800" dirty="0">
                <a:solidFill>
                  <a:schemeClr val="accent6">
                    <a:lumMod val="75000"/>
                  </a:schemeClr>
                </a:solidFill>
                <a:latin typeface="Arial" pitchFamily="34" charset="0"/>
                <a:cs typeface="Arial" pitchFamily="34" charset="0"/>
              </a:rPr>
              <a:t>¿Conoces la palabra para este tipo de topología, donde múltiples dispositivos se conectan a un dispositivo central?. Topología estrella. </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(línea arrendada –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line)</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0" y="3068960"/>
            <a:ext cx="9144000" cy="4359701"/>
          </a:xfrm>
          <a:prstGeom prst="rect">
            <a:avLst/>
          </a:prstGeom>
        </p:spPr>
      </p:pic>
    </p:spTree>
    <p:extLst>
      <p:ext uri="{BB962C8B-B14F-4D97-AF65-F5344CB8AC3E}">
        <p14:creationId xmlns:p14="http://schemas.microsoft.com/office/powerpoint/2010/main" val="86195566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8352929"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Cuando hablamos de </a:t>
            </a:r>
            <a:r>
              <a:rPr lang="es-ES" sz="1800" dirty="0" err="1">
                <a:solidFill>
                  <a:schemeClr val="accent6">
                    <a:lumMod val="75000"/>
                  </a:schemeClr>
                </a:solidFill>
                <a:latin typeface="Arial" pitchFamily="34" charset="0"/>
                <a:cs typeface="Arial" pitchFamily="34" charset="0"/>
              </a:rPr>
              <a:t>WANs</a:t>
            </a:r>
            <a:r>
              <a:rPr lang="es-ES" sz="1800" dirty="0">
                <a:solidFill>
                  <a:schemeClr val="accent6">
                    <a:lumMod val="75000"/>
                  </a:schemeClr>
                </a:solidFill>
                <a:latin typeface="Arial" pitchFamily="34" charset="0"/>
                <a:cs typeface="Arial" pitchFamily="34" charset="0"/>
              </a:rPr>
              <a:t> un término muy común es </a:t>
            </a:r>
            <a:r>
              <a:rPr lang="es-ES" sz="1800" b="1" dirty="0" err="1">
                <a:solidFill>
                  <a:schemeClr val="accent6">
                    <a:lumMod val="75000"/>
                  </a:schemeClr>
                </a:solidFill>
                <a:latin typeface="Arial" pitchFamily="34" charset="0"/>
                <a:cs typeface="Arial" pitchFamily="34" charset="0"/>
              </a:rPr>
              <a:t>hub</a:t>
            </a:r>
            <a:r>
              <a:rPr lang="es-ES" sz="1800" b="1" dirty="0">
                <a:solidFill>
                  <a:schemeClr val="accent6">
                    <a:lumMod val="75000"/>
                  </a:schemeClr>
                </a:solidFill>
                <a:latin typeface="Arial" pitchFamily="34" charset="0"/>
                <a:cs typeface="Arial" pitchFamily="34" charset="0"/>
              </a:rPr>
              <a:t> and </a:t>
            </a:r>
            <a:r>
              <a:rPr lang="es-ES" sz="1800" b="1" dirty="0" err="1">
                <a:solidFill>
                  <a:schemeClr val="accent6">
                    <a:lumMod val="75000"/>
                  </a:schemeClr>
                </a:solidFill>
                <a:latin typeface="Arial" pitchFamily="34" charset="0"/>
                <a:cs typeface="Arial" pitchFamily="34" charset="0"/>
              </a:rPr>
              <a:t>spoke</a:t>
            </a:r>
            <a:r>
              <a:rPr lang="es-ES" sz="1800" dirty="0">
                <a:solidFill>
                  <a:schemeClr val="accent6">
                    <a:lumMod val="75000"/>
                  </a:schemeClr>
                </a:solidFill>
                <a:latin typeface="Arial" pitchFamily="34" charset="0"/>
                <a:cs typeface="Arial" pitchFamily="34" charset="0"/>
              </a:rPr>
              <a:t>.</a:t>
            </a:r>
            <a:endParaRPr lang="es-ES" sz="1800" dirty="0">
              <a:solidFill>
                <a:schemeClr val="tx1">
                  <a:lumMod val="95000"/>
                  <a:lumOff val="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El sitio central, el </a:t>
            </a:r>
            <a:r>
              <a:rPr lang="es-ES" sz="1800" b="1" dirty="0">
                <a:solidFill>
                  <a:schemeClr val="tx1">
                    <a:lumMod val="95000"/>
                    <a:lumOff val="5000"/>
                  </a:schemeClr>
                </a:solidFill>
                <a:latin typeface="Arial" pitchFamily="34" charset="0"/>
                <a:cs typeface="Arial" pitchFamily="34" charset="0"/>
              </a:rPr>
              <a:t>centro de datos</a:t>
            </a:r>
            <a:r>
              <a:rPr lang="es-ES" sz="1800" dirty="0">
                <a:solidFill>
                  <a:schemeClr val="tx1">
                    <a:lumMod val="95000"/>
                    <a:lumOff val="5000"/>
                  </a:schemeClr>
                </a:solidFill>
                <a:latin typeface="Arial" pitchFamily="34" charset="0"/>
                <a:cs typeface="Arial" pitchFamily="34" charset="0"/>
              </a:rPr>
              <a:t>, se denomina </a:t>
            </a:r>
            <a:r>
              <a:rPr lang="es-ES" sz="1800" b="1" dirty="0" err="1">
                <a:solidFill>
                  <a:schemeClr val="accent6">
                    <a:lumMod val="75000"/>
                  </a:schemeClr>
                </a:solidFill>
                <a:latin typeface="Arial" pitchFamily="34" charset="0"/>
                <a:cs typeface="Arial" pitchFamily="34" charset="0"/>
              </a:rPr>
              <a:t>hub</a:t>
            </a:r>
            <a:r>
              <a:rPr lang="es-ES" sz="1800" dirty="0">
                <a:solidFill>
                  <a:schemeClr val="tx1">
                    <a:lumMod val="95000"/>
                    <a:lumOff val="5000"/>
                  </a:schemeClr>
                </a:solidFill>
                <a:latin typeface="Arial" pitchFamily="34" charset="0"/>
                <a:cs typeface="Arial" pitchFamily="34" charset="0"/>
              </a:rPr>
              <a:t>, y los </a:t>
            </a:r>
            <a:r>
              <a:rPr lang="es-ES" sz="1800" b="1" dirty="0">
                <a:solidFill>
                  <a:schemeClr val="tx1">
                    <a:lumMod val="95000"/>
                    <a:lumOff val="5000"/>
                  </a:schemeClr>
                </a:solidFill>
                <a:latin typeface="Arial" pitchFamily="34" charset="0"/>
                <a:cs typeface="Arial" pitchFamily="34" charset="0"/>
              </a:rPr>
              <a:t>sitios de oficina </a:t>
            </a:r>
            <a:r>
              <a:rPr lang="es-ES" sz="1800" dirty="0">
                <a:solidFill>
                  <a:schemeClr val="tx1">
                    <a:lumMod val="95000"/>
                    <a:lumOff val="5000"/>
                  </a:schemeClr>
                </a:solidFill>
                <a:latin typeface="Arial" pitchFamily="34" charset="0"/>
                <a:cs typeface="Arial" pitchFamily="34" charset="0"/>
              </a:rPr>
              <a:t>que se conectan al </a:t>
            </a:r>
            <a:r>
              <a:rPr lang="es-ES" sz="1800" b="1" dirty="0" err="1">
                <a:solidFill>
                  <a:schemeClr val="accent6">
                    <a:lumMod val="75000"/>
                  </a:schemeClr>
                </a:solidFill>
                <a:latin typeface="Arial" pitchFamily="34" charset="0"/>
                <a:cs typeface="Arial" pitchFamily="34" charset="0"/>
              </a:rPr>
              <a:t>hub</a:t>
            </a:r>
            <a:r>
              <a:rPr lang="es-ES" sz="1800" dirty="0">
                <a:solidFill>
                  <a:schemeClr val="tx1">
                    <a:lumMod val="95000"/>
                    <a:lumOff val="5000"/>
                  </a:schemeClr>
                </a:solidFill>
                <a:latin typeface="Arial" pitchFamily="34" charset="0"/>
                <a:cs typeface="Arial" pitchFamily="34" charset="0"/>
              </a:rPr>
              <a:t> se denominan </a:t>
            </a:r>
            <a:r>
              <a:rPr lang="es-ES" sz="1800" b="1" dirty="0" err="1">
                <a:solidFill>
                  <a:schemeClr val="accent6">
                    <a:lumMod val="75000"/>
                  </a:schemeClr>
                </a:solidFill>
                <a:latin typeface="Arial" pitchFamily="34" charset="0"/>
                <a:cs typeface="Arial" pitchFamily="34" charset="0"/>
              </a:rPr>
              <a:t>spokes</a:t>
            </a:r>
            <a:r>
              <a:rPr lang="es-ES" sz="1800" dirty="0">
                <a:solidFill>
                  <a:schemeClr val="tx1">
                    <a:lumMod val="95000"/>
                    <a:lumOff val="5000"/>
                  </a:schemeClr>
                </a:solidFill>
                <a:latin typeface="Arial" pitchFamily="34" charset="0"/>
                <a:cs typeface="Arial" pitchFamily="34" charset="0"/>
              </a:rPr>
              <a:t>.</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(línea arrendada –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Leased</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line)</a:t>
            </a:r>
          </a:p>
        </p:txBody>
      </p:sp>
      <p:pic>
        <p:nvPicPr>
          <p:cNvPr id="3" name="Imagen 2">
            <a:extLst>
              <a:ext uri="{FF2B5EF4-FFF2-40B4-BE49-F238E27FC236}">
                <a16:creationId xmlns:a16="http://schemas.microsoft.com/office/drawing/2014/main" id="{10F29C1D-B777-6D58-97DF-AFB30CA1E24B}"/>
              </a:ext>
            </a:extLst>
          </p:cNvPr>
          <p:cNvPicPr>
            <a:picLocks noChangeAspect="1"/>
          </p:cNvPicPr>
          <p:nvPr/>
        </p:nvPicPr>
        <p:blipFill>
          <a:blip r:embed="rId2"/>
          <a:stretch>
            <a:fillRect/>
          </a:stretch>
        </p:blipFill>
        <p:spPr>
          <a:xfrm>
            <a:off x="-9664" y="2558811"/>
            <a:ext cx="9144000" cy="4299045"/>
          </a:xfrm>
          <a:prstGeom prst="rect">
            <a:avLst/>
          </a:prstGeom>
        </p:spPr>
      </p:pic>
    </p:spTree>
    <p:extLst>
      <p:ext uri="{BB962C8B-B14F-4D97-AF65-F5344CB8AC3E}">
        <p14:creationId xmlns:p14="http://schemas.microsoft.com/office/powerpoint/2010/main" val="265211474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1752</TotalTime>
  <Words>3844</Words>
  <Application>Microsoft Office PowerPoint</Application>
  <PresentationFormat>Presentación en pantalla (4:3)</PresentationFormat>
  <Paragraphs>252</Paragraphs>
  <Slides>58</Slides>
  <Notes>10</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58</vt:i4>
      </vt:variant>
    </vt:vector>
  </HeadingPairs>
  <TitlesOfParts>
    <vt:vector size="66" baseType="lpstr">
      <vt:lpstr>Arial</vt:lpstr>
      <vt:lpstr>Calibri</vt:lpstr>
      <vt:lpstr>Courier New</vt:lpstr>
      <vt:lpstr>Dom Casual</vt:lpstr>
      <vt:lpstr>Times New Roman</vt:lpstr>
      <vt:lpstr>Wingdings</vt:lpstr>
      <vt:lpstr>ZapfHumnst BT</vt:lpstr>
      <vt:lpstr>Tema de Office</vt:lpstr>
      <vt:lpstr>TC 3003B Implementación de redes de área amplia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Redes Privadas Virtuales (VPN = Virtual Private Network)</vt:lpstr>
      <vt:lpstr>Redes Privadas Virtuales (VPN = Virtual Private Network)</vt:lpstr>
      <vt:lpstr>Redes Privadas Virtuales (VPN = Virtual Private Network)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 2022 Interconexión de redes</dc:title>
  <dc:creator>Lizethe Pérez Fuertes</dc:creator>
  <cp:lastModifiedBy>Lizethe Pérez Fuertes</cp:lastModifiedBy>
  <cp:revision>12</cp:revision>
  <dcterms:created xsi:type="dcterms:W3CDTF">2021-02-08T03:07:42Z</dcterms:created>
  <dcterms:modified xsi:type="dcterms:W3CDTF">2023-04-09T17:41:16Z</dcterms:modified>
</cp:coreProperties>
</file>

<file path=docProps/thumbnail.jpeg>
</file>